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Lst>
  <p:notesMasterIdLst>
    <p:notesMasterId r:id="rId26"/>
  </p:notesMasterIdLst>
  <p:sldIdLst>
    <p:sldId id="256" r:id="rId2"/>
    <p:sldId id="257" r:id="rId3"/>
    <p:sldId id="263" r:id="rId4"/>
    <p:sldId id="264" r:id="rId5"/>
    <p:sldId id="283" r:id="rId6"/>
    <p:sldId id="276" r:id="rId7"/>
    <p:sldId id="277" r:id="rId8"/>
    <p:sldId id="271" r:id="rId9"/>
    <p:sldId id="275" r:id="rId10"/>
    <p:sldId id="278" r:id="rId11"/>
    <p:sldId id="279" r:id="rId12"/>
    <p:sldId id="281" r:id="rId13"/>
    <p:sldId id="284" r:id="rId14"/>
    <p:sldId id="292" r:id="rId15"/>
    <p:sldId id="282" r:id="rId16"/>
    <p:sldId id="286" r:id="rId17"/>
    <p:sldId id="287" r:id="rId18"/>
    <p:sldId id="269" r:id="rId19"/>
    <p:sldId id="273" r:id="rId20"/>
    <p:sldId id="274" r:id="rId21"/>
    <p:sldId id="288" r:id="rId22"/>
    <p:sldId id="290" r:id="rId23"/>
    <p:sldId id="291" r:id="rId24"/>
    <p:sldId id="270" r:id="rId25"/>
  </p:sldIdLst>
  <p:sldSz cx="9144000" cy="5143500" type="screen16x9"/>
  <p:notesSz cx="6858000" cy="9144000"/>
  <p:embeddedFontLst>
    <p:embeddedFont>
      <p:font typeface="Calibri" panose="020F0502020204030204" pitchFamily="34" charset="0"/>
      <p:regular r:id="rId27"/>
      <p:bold r:id="rId28"/>
      <p:italic r:id="rId29"/>
      <p:boldItalic r:id="rId30"/>
    </p:embeddedFont>
    <p:embeddedFont>
      <p:font typeface="Calibri Light" panose="020F0302020204030204" pitchFamily="34" charset="0"/>
      <p:regular r:id="rId31"/>
      <p:italic r:id="rId32"/>
    </p:embeddedFont>
    <p:embeddedFont>
      <p:font typeface="Lato Light" panose="020F0502020204030203" pitchFamily="34" charset="0"/>
      <p:regular r:id="rId33"/>
      <p:bold r:id="rId34"/>
      <p:italic r:id="rId35"/>
      <p:boldItalic r:id="rId36"/>
    </p:embeddedFont>
    <p:embeddedFont>
      <p:font typeface="League Spartan" panose="020B0604020202020204" charset="0"/>
      <p:regular r:id="rId37"/>
      <p:bold r:id="rId38"/>
    </p:embeddedFont>
    <p:embeddedFont>
      <p:font typeface="Open Sans Medium" panose="020B0604020202020204" charset="0"/>
      <p:regular r:id="rId39"/>
      <p:bold r:id="rId40"/>
      <p:italic r:id="rId41"/>
      <p:boldItalic r:id="rId42"/>
    </p:embeddedFont>
    <p:embeddedFont>
      <p:font typeface="Segoe UI" panose="020B0502040204020203"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D77973-6C70-43C2-B5D0-4E2DD4A6F7C1}" v="181" dt="2023-10-16T20:14:06.883"/>
    <p1510:client id="{58CC3632-3F03-4935-AB6A-75886ACBE93D}" v="1133" dt="2023-10-26T20:27:57.950"/>
    <p1510:client id="{5DB58EDF-2A2B-4935-9959-CAC8098CCF82}" v="68" dt="2023-10-17T07:44:13.164"/>
    <p1510:client id="{74E3FDB0-4258-4B2E-A429-C8DC5E95BFC4}" v="1" dt="2023-10-15T18:32:46.810"/>
    <p1510:client id="{868ED26D-1652-4BAB-89CB-3A4FF4D18D64}" v="137" dt="2023-10-17T07:33:48.635"/>
    <p1510:client id="{B0BE837A-81CF-4B9A-A7B3-3BB3CE20393B}" v="4" dt="2023-10-22T18:43:42.594"/>
    <p1510:client id="{C1A58F61-457F-44FC-8425-209DBAE480CE}" v="69" dt="2023-10-15T18:50:21.775"/>
    <p1510:client id="{F0502183-F7C6-4306-ADEB-70986CCAFB3B}" v="71" dt="2023-10-15T18:55:15.7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viewProps" Target="viewProps.xml"/><Relationship Id="rId8" Type="http://schemas.openxmlformats.org/officeDocument/2006/relationships/slide" Target="slides/slide7.xml"/><Relationship Id="rId5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477da24df4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2477da24df4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SLIDES_API114096153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SLIDES_API114096153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2477da24df4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2477da24df4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24aacef21f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24aacef21f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2477da24df4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2477da24df4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SLIDES_API1140961535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SLIDES_API1140961535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10667"/>
            </a:lvl1pPr>
          </a:lstStyle>
          <a:p>
            <a:r>
              <a:rPr lang="en-US" dirty="0"/>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4267"/>
            </a:lvl1pPr>
            <a:lvl2pPr marL="812810" indent="0" algn="ctr">
              <a:buNone/>
              <a:defRPr sz="3556"/>
            </a:lvl2pPr>
            <a:lvl3pPr marL="1625620" indent="0" algn="ctr">
              <a:buNone/>
              <a:defRPr sz="3200"/>
            </a:lvl3pPr>
            <a:lvl4pPr marL="2438430" indent="0" algn="ctr">
              <a:buNone/>
              <a:defRPr sz="2844"/>
            </a:lvl4pPr>
            <a:lvl5pPr marL="3251241" indent="0" algn="ctr">
              <a:buNone/>
              <a:defRPr sz="2844"/>
            </a:lvl5pPr>
            <a:lvl6pPr marL="4064051" indent="0" algn="ctr">
              <a:buNone/>
              <a:defRPr sz="2844"/>
            </a:lvl6pPr>
            <a:lvl7pPr marL="4876861" indent="0" algn="ctr">
              <a:buNone/>
              <a:defRPr sz="2844"/>
            </a:lvl7pPr>
            <a:lvl8pPr marL="5689671" indent="0" algn="ctr">
              <a:buNone/>
              <a:defRPr sz="2844"/>
            </a:lvl8pPr>
            <a:lvl9pPr marL="6502481" indent="0" algn="ctr">
              <a:buNone/>
              <a:defRPr sz="2844"/>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85566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81090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5369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A_Title_Body_1">
  <p:cSld name="SA_Title_Body_1">
    <p:spTree>
      <p:nvGrpSpPr>
        <p:cNvPr id="1" name="Shape 283"/>
        <p:cNvGrpSpPr/>
        <p:nvPr/>
      </p:nvGrpSpPr>
      <p:grpSpPr>
        <a:xfrm>
          <a:off x="0" y="0"/>
          <a:ext cx="0" cy="0"/>
          <a:chOff x="0" y="0"/>
          <a:chExt cx="0" cy="0"/>
        </a:xfrm>
      </p:grpSpPr>
      <p:sp>
        <p:nvSpPr>
          <p:cNvPr id="284" name="Google Shape;284;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285" name="Google Shape;285;p15"/>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286" name="Google Shape;286;p15"/>
          <p:cNvSpPr>
            <a:spLocks noGrp="1"/>
          </p:cNvSpPr>
          <p:nvPr>
            <p:ph type="pic" idx="2"/>
          </p:nvPr>
        </p:nvSpPr>
        <p:spPr>
          <a:xfrm>
            <a:off x="5843075" y="632300"/>
            <a:ext cx="2615100" cy="3918900"/>
          </a:xfrm>
          <a:prstGeom prst="roundRect">
            <a:avLst>
              <a:gd name="adj" fmla="val 16667"/>
            </a:avLst>
          </a:prstGeom>
          <a:noFill/>
          <a:ln>
            <a:noFill/>
          </a:ln>
        </p:spPr>
      </p:sp>
      <p:sp>
        <p:nvSpPr>
          <p:cNvPr id="287" name="Google Shape;287;p15"/>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288" name="Google Shape;288;p15"/>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289" name="Google Shape;289;p15"/>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extLst>
      <p:ext uri="{BB962C8B-B14F-4D97-AF65-F5344CB8AC3E}">
        <p14:creationId xmlns:p14="http://schemas.microsoft.com/office/powerpoint/2010/main" val="149667166"/>
      </p:ext>
    </p:extLst>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oints 5_1">
  <p:cSld name="Points 5_1">
    <p:spTree>
      <p:nvGrpSpPr>
        <p:cNvPr id="1" name="Shape 402"/>
        <p:cNvGrpSpPr/>
        <p:nvPr/>
      </p:nvGrpSpPr>
      <p:grpSpPr>
        <a:xfrm>
          <a:off x="0" y="0"/>
          <a:ext cx="0" cy="0"/>
          <a:chOff x="0" y="0"/>
          <a:chExt cx="0" cy="0"/>
        </a:xfrm>
      </p:grpSpPr>
      <p:sp>
        <p:nvSpPr>
          <p:cNvPr id="403" name="Google Shape;403;p28"/>
          <p:cNvSpPr txBox="1">
            <a:spLocks noGrp="1"/>
          </p:cNvSpPr>
          <p:nvPr>
            <p:ph type="subTitle" idx="1"/>
          </p:nvPr>
        </p:nvSpPr>
        <p:spPr>
          <a:xfrm>
            <a:off x="6354875" y="1183150"/>
            <a:ext cx="2318400" cy="9951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404" name="Google Shape;404;p28"/>
          <p:cNvSpPr txBox="1">
            <a:spLocks noGrp="1"/>
          </p:cNvSpPr>
          <p:nvPr>
            <p:ph type="subTitle" idx="2"/>
          </p:nvPr>
        </p:nvSpPr>
        <p:spPr>
          <a:xfrm>
            <a:off x="6354875" y="2399350"/>
            <a:ext cx="2318400" cy="10479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405" name="Google Shape;405;p28"/>
          <p:cNvSpPr txBox="1">
            <a:spLocks noGrp="1"/>
          </p:cNvSpPr>
          <p:nvPr>
            <p:ph type="subTitle" idx="3"/>
          </p:nvPr>
        </p:nvSpPr>
        <p:spPr>
          <a:xfrm>
            <a:off x="456925" y="1278100"/>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406" name="Google Shape;406;p28"/>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407" name="Google Shape;407;p28"/>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grpSp>
        <p:nvGrpSpPr>
          <p:cNvPr id="408" name="Google Shape;408;p28"/>
          <p:cNvGrpSpPr/>
          <p:nvPr/>
        </p:nvGrpSpPr>
        <p:grpSpPr>
          <a:xfrm>
            <a:off x="3095387" y="1241947"/>
            <a:ext cx="2953226" cy="2951755"/>
            <a:chOff x="3102288" y="1429998"/>
            <a:chExt cx="2953226" cy="2951755"/>
          </a:xfrm>
        </p:grpSpPr>
        <p:sp>
          <p:nvSpPr>
            <p:cNvPr id="409" name="Google Shape;409;p28"/>
            <p:cNvSpPr/>
            <p:nvPr/>
          </p:nvSpPr>
          <p:spPr>
            <a:xfrm>
              <a:off x="4016728" y="1429998"/>
              <a:ext cx="1634040" cy="1193736"/>
            </a:xfrm>
            <a:custGeom>
              <a:avLst/>
              <a:gdLst/>
              <a:ahLst/>
              <a:cxnLst/>
              <a:rect l="l" t="t" r="r" b="b"/>
              <a:pathLst>
                <a:path w="21600" h="21010" extrusionOk="0">
                  <a:moveTo>
                    <a:pt x="21600" y="8145"/>
                  </a:moveTo>
                  <a:cubicBezTo>
                    <a:pt x="19118" y="4624"/>
                    <a:pt x="15943" y="2102"/>
                    <a:pt x="12437" y="865"/>
                  </a:cubicBezTo>
                  <a:cubicBezTo>
                    <a:pt x="8312" y="-590"/>
                    <a:pt x="3942" y="-201"/>
                    <a:pt x="0" y="1973"/>
                  </a:cubicBezTo>
                  <a:lnTo>
                    <a:pt x="0" y="21010"/>
                  </a:lnTo>
                  <a:cubicBezTo>
                    <a:pt x="500" y="19693"/>
                    <a:pt x="1192" y="18521"/>
                    <a:pt x="2034" y="17562"/>
                  </a:cubicBezTo>
                  <a:cubicBezTo>
                    <a:pt x="2905" y="16572"/>
                    <a:pt x="3919" y="15829"/>
                    <a:pt x="5014" y="15380"/>
                  </a:cubicBezTo>
                  <a:lnTo>
                    <a:pt x="21600" y="8145"/>
                  </a:ln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410" name="Google Shape;410;p28"/>
            <p:cNvSpPr/>
            <p:nvPr/>
          </p:nvSpPr>
          <p:spPr>
            <a:xfrm>
              <a:off x="3102288" y="1570339"/>
              <a:ext cx="1038072" cy="1787832"/>
            </a:xfrm>
            <a:custGeom>
              <a:avLst/>
              <a:gdLst/>
              <a:ahLst/>
              <a:cxnLst/>
              <a:rect l="l" t="t" r="r" b="b"/>
              <a:pathLst>
                <a:path w="21156" h="21600" extrusionOk="0">
                  <a:moveTo>
                    <a:pt x="17200" y="0"/>
                  </a:moveTo>
                  <a:cubicBezTo>
                    <a:pt x="12221" y="1401"/>
                    <a:pt x="7988" y="3585"/>
                    <a:pt x="4962" y="6316"/>
                  </a:cubicBezTo>
                  <a:cubicBezTo>
                    <a:pt x="1268" y="9650"/>
                    <a:pt x="-444" y="13619"/>
                    <a:pt x="98" y="17595"/>
                  </a:cubicBezTo>
                  <a:lnTo>
                    <a:pt x="21156" y="21600"/>
                  </a:lnTo>
                  <a:cubicBezTo>
                    <a:pt x="19937" y="20911"/>
                    <a:pt x="18965" y="20084"/>
                    <a:pt x="18298" y="19168"/>
                  </a:cubicBezTo>
                  <a:cubicBezTo>
                    <a:pt x="17547" y="18136"/>
                    <a:pt x="17200" y="17017"/>
                    <a:pt x="17283" y="15894"/>
                  </a:cubicBezTo>
                  <a:lnTo>
                    <a:pt x="17200" y="0"/>
                  </a:lnTo>
                  <a:close/>
                </a:path>
              </a:pathLst>
            </a:custGeom>
            <a:solidFill>
              <a:schemeClr val="accent5"/>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411" name="Google Shape;411;p28"/>
            <p:cNvSpPr/>
            <p:nvPr/>
          </p:nvSpPr>
          <p:spPr>
            <a:xfrm>
              <a:off x="3115511" y="3097809"/>
              <a:ext cx="1752732" cy="1245780"/>
            </a:xfrm>
            <a:custGeom>
              <a:avLst/>
              <a:gdLst/>
              <a:ahLst/>
              <a:cxnLst/>
              <a:rect l="l" t="t" r="r" b="b"/>
              <a:pathLst>
                <a:path w="21600" h="21600" extrusionOk="0">
                  <a:moveTo>
                    <a:pt x="21600" y="6445"/>
                  </a:moveTo>
                  <a:lnTo>
                    <a:pt x="13829" y="21600"/>
                  </a:lnTo>
                  <a:cubicBezTo>
                    <a:pt x="10009" y="20297"/>
                    <a:pt x="6587" y="17300"/>
                    <a:pt x="4071" y="13051"/>
                  </a:cubicBezTo>
                  <a:cubicBezTo>
                    <a:pt x="1866" y="9328"/>
                    <a:pt x="455" y="4804"/>
                    <a:pt x="0" y="0"/>
                  </a:cubicBezTo>
                  <a:lnTo>
                    <a:pt x="15759" y="7124"/>
                  </a:lnTo>
                  <a:cubicBezTo>
                    <a:pt x="16726" y="7545"/>
                    <a:pt x="17742" y="7698"/>
                    <a:pt x="18751" y="7576"/>
                  </a:cubicBezTo>
                  <a:cubicBezTo>
                    <a:pt x="19743" y="7456"/>
                    <a:pt x="20710" y="7073"/>
                    <a:pt x="21600" y="6445"/>
                  </a:cubicBezTo>
                  <a:close/>
                </a:path>
              </a:pathLst>
            </a:custGeom>
            <a:solidFill>
              <a:schemeClr val="accent4"/>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412" name="Google Shape;412;p28"/>
            <p:cNvSpPr/>
            <p:nvPr/>
          </p:nvSpPr>
          <p:spPr>
            <a:xfrm>
              <a:off x="4311781" y="2799840"/>
              <a:ext cx="1526364" cy="1581913"/>
            </a:xfrm>
            <a:custGeom>
              <a:avLst/>
              <a:gdLst/>
              <a:ahLst/>
              <a:cxnLst/>
              <a:rect l="l" t="t" r="r" b="b"/>
              <a:pathLst>
                <a:path w="21600" h="21243" extrusionOk="0">
                  <a:moveTo>
                    <a:pt x="12593" y="0"/>
                  </a:moveTo>
                  <a:lnTo>
                    <a:pt x="21600" y="11784"/>
                  </a:lnTo>
                  <a:cubicBezTo>
                    <a:pt x="19267" y="15419"/>
                    <a:pt x="15759" y="18239"/>
                    <a:pt x="11598" y="19826"/>
                  </a:cubicBezTo>
                  <a:cubicBezTo>
                    <a:pt x="7919" y="21229"/>
                    <a:pt x="3894" y="21600"/>
                    <a:pt x="0" y="20896"/>
                  </a:cubicBezTo>
                  <a:lnTo>
                    <a:pt x="10857" y="6567"/>
                  </a:lnTo>
                  <a:cubicBezTo>
                    <a:pt x="11599" y="5663"/>
                    <a:pt x="12137" y="4623"/>
                    <a:pt x="12439" y="3514"/>
                  </a:cubicBezTo>
                  <a:cubicBezTo>
                    <a:pt x="12751" y="2366"/>
                    <a:pt x="12804" y="1168"/>
                    <a:pt x="12593" y="0"/>
                  </a:cubicBezTo>
                  <a:close/>
                </a:path>
              </a:pathLst>
            </a:custGeom>
            <a:solidFill>
              <a:schemeClr val="accent3"/>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413" name="Google Shape;413;p28"/>
            <p:cNvSpPr/>
            <p:nvPr/>
          </p:nvSpPr>
          <p:spPr>
            <a:xfrm>
              <a:off x="4676823" y="1946286"/>
              <a:ext cx="1378690" cy="1668222"/>
            </a:xfrm>
            <a:custGeom>
              <a:avLst/>
              <a:gdLst/>
              <a:ahLst/>
              <a:cxnLst/>
              <a:rect l="l" t="t" r="r" b="b"/>
              <a:pathLst>
                <a:path w="21337" h="21600" extrusionOk="0">
                  <a:moveTo>
                    <a:pt x="0" y="4387"/>
                  </a:moveTo>
                  <a:lnTo>
                    <a:pt x="15846" y="0"/>
                  </a:lnTo>
                  <a:cubicBezTo>
                    <a:pt x="19012" y="3104"/>
                    <a:pt x="20914" y="6970"/>
                    <a:pt x="21275" y="11038"/>
                  </a:cubicBezTo>
                  <a:cubicBezTo>
                    <a:pt x="21600" y="14704"/>
                    <a:pt x="20656" y="18371"/>
                    <a:pt x="18557" y="21600"/>
                  </a:cubicBezTo>
                  <a:lnTo>
                    <a:pt x="6371" y="7619"/>
                  </a:lnTo>
                  <a:cubicBezTo>
                    <a:pt x="5672" y="6816"/>
                    <a:pt x="4801" y="6128"/>
                    <a:pt x="3803" y="5590"/>
                  </a:cubicBezTo>
                  <a:cubicBezTo>
                    <a:pt x="2651" y="4968"/>
                    <a:pt x="1355" y="4558"/>
                    <a:pt x="0" y="4387"/>
                  </a:cubicBezTo>
                  <a:close/>
                </a:path>
              </a:pathLst>
            </a:custGeom>
            <a:solidFill>
              <a:schemeClr val="accent2"/>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414" name="Google Shape;414;p28"/>
            <p:cNvSpPr txBox="1"/>
            <p:nvPr/>
          </p:nvSpPr>
          <p:spPr>
            <a:xfrm>
              <a:off x="4444343" y="1670781"/>
              <a:ext cx="3123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League Spartan"/>
                  <a:ea typeface="League Spartan"/>
                  <a:cs typeface="League Spartan"/>
                  <a:sym typeface="League Spartan"/>
                </a:rPr>
                <a:t>01</a:t>
              </a:r>
              <a:endParaRPr sz="1600" b="1">
                <a:latin typeface="League Spartan"/>
                <a:ea typeface="League Spartan"/>
                <a:cs typeface="League Spartan"/>
                <a:sym typeface="League Spartan"/>
              </a:endParaRPr>
            </a:p>
          </p:txBody>
        </p:sp>
        <p:sp>
          <p:nvSpPr>
            <p:cNvPr id="415" name="Google Shape;415;p28"/>
            <p:cNvSpPr txBox="1"/>
            <p:nvPr/>
          </p:nvSpPr>
          <p:spPr>
            <a:xfrm>
              <a:off x="5443660" y="2500224"/>
              <a:ext cx="3606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League Spartan"/>
                  <a:ea typeface="League Spartan"/>
                  <a:cs typeface="League Spartan"/>
                  <a:sym typeface="League Spartan"/>
                </a:rPr>
                <a:t>02</a:t>
              </a:r>
              <a:endParaRPr sz="1600" b="1">
                <a:latin typeface="League Spartan"/>
                <a:ea typeface="League Spartan"/>
                <a:cs typeface="League Spartan"/>
                <a:sym typeface="League Spartan"/>
              </a:endParaRPr>
            </a:p>
          </p:txBody>
        </p:sp>
        <p:sp>
          <p:nvSpPr>
            <p:cNvPr id="416" name="Google Shape;416;p28"/>
            <p:cNvSpPr txBox="1"/>
            <p:nvPr/>
          </p:nvSpPr>
          <p:spPr>
            <a:xfrm>
              <a:off x="4929328" y="3709325"/>
              <a:ext cx="368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League Spartan"/>
                  <a:ea typeface="League Spartan"/>
                  <a:cs typeface="League Spartan"/>
                  <a:sym typeface="League Spartan"/>
                </a:rPr>
                <a:t>03</a:t>
              </a:r>
              <a:endParaRPr sz="1600" b="1">
                <a:latin typeface="League Spartan"/>
                <a:ea typeface="League Spartan"/>
                <a:cs typeface="League Spartan"/>
                <a:sym typeface="League Spartan"/>
              </a:endParaRPr>
            </a:p>
          </p:txBody>
        </p:sp>
        <p:sp>
          <p:nvSpPr>
            <p:cNvPr id="417" name="Google Shape;417;p28"/>
            <p:cNvSpPr txBox="1"/>
            <p:nvPr/>
          </p:nvSpPr>
          <p:spPr>
            <a:xfrm>
              <a:off x="3677557" y="3598802"/>
              <a:ext cx="386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League Spartan"/>
                  <a:ea typeface="League Spartan"/>
                  <a:cs typeface="League Spartan"/>
                  <a:sym typeface="League Spartan"/>
                </a:rPr>
                <a:t>04</a:t>
              </a:r>
              <a:endParaRPr sz="1600" b="1">
                <a:latin typeface="League Spartan"/>
                <a:ea typeface="League Spartan"/>
                <a:cs typeface="League Spartan"/>
                <a:sym typeface="League Spartan"/>
              </a:endParaRPr>
            </a:p>
          </p:txBody>
        </p:sp>
        <p:sp>
          <p:nvSpPr>
            <p:cNvPr id="418" name="Google Shape;418;p28"/>
            <p:cNvSpPr txBox="1"/>
            <p:nvPr/>
          </p:nvSpPr>
          <p:spPr>
            <a:xfrm>
              <a:off x="3395840" y="2345006"/>
              <a:ext cx="3804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600" b="1">
                  <a:solidFill>
                    <a:schemeClr val="lt1"/>
                  </a:solidFill>
                  <a:latin typeface="League Spartan"/>
                  <a:ea typeface="League Spartan"/>
                  <a:cs typeface="League Spartan"/>
                  <a:sym typeface="League Spartan"/>
                </a:rPr>
                <a:t>05</a:t>
              </a:r>
              <a:endParaRPr sz="1600" b="1">
                <a:latin typeface="League Spartan"/>
                <a:ea typeface="League Spartan"/>
                <a:cs typeface="League Spartan"/>
                <a:sym typeface="League Spartan"/>
              </a:endParaRPr>
            </a:p>
          </p:txBody>
        </p:sp>
      </p:grpSp>
      <p:sp>
        <p:nvSpPr>
          <p:cNvPr id="419" name="Google Shape;419;p28"/>
          <p:cNvSpPr txBox="1">
            <a:spLocks noGrp="1"/>
          </p:cNvSpPr>
          <p:nvPr>
            <p:ph type="subTitle" idx="5"/>
          </p:nvPr>
        </p:nvSpPr>
        <p:spPr>
          <a:xfrm>
            <a:off x="6354875" y="3668350"/>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Tree>
    <p:extLst>
      <p:ext uri="{BB962C8B-B14F-4D97-AF65-F5344CB8AC3E}">
        <p14:creationId xmlns:p14="http://schemas.microsoft.com/office/powerpoint/2010/main" val="10900007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A_Title_Body_1_no_image">
  <p:cSld name="SA_Title_Body_1_no_image">
    <p:spTree>
      <p:nvGrpSpPr>
        <p:cNvPr id="1" name="Shape 290"/>
        <p:cNvGrpSpPr/>
        <p:nvPr/>
      </p:nvGrpSpPr>
      <p:grpSpPr>
        <a:xfrm>
          <a:off x="0" y="0"/>
          <a:ext cx="0" cy="0"/>
          <a:chOff x="0" y="0"/>
          <a:chExt cx="0" cy="0"/>
        </a:xfrm>
      </p:grpSpPr>
      <p:sp>
        <p:nvSpPr>
          <p:cNvPr id="291" name="Google Shape;291;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292" name="Google Shape;292;p16"/>
          <p:cNvPicPr preferRelativeResize="0"/>
          <p:nvPr/>
        </p:nvPicPr>
        <p:blipFill>
          <a:blip r:embed="rId2">
            <a:alphaModFix/>
          </a:blip>
          <a:stretch>
            <a:fillRect/>
          </a:stretch>
        </p:blipFill>
        <p:spPr>
          <a:xfrm>
            <a:off x="6477450" y="2488875"/>
            <a:ext cx="2666551" cy="2654624"/>
          </a:xfrm>
          <a:prstGeom prst="rect">
            <a:avLst/>
          </a:prstGeom>
          <a:noFill/>
          <a:ln>
            <a:noFill/>
          </a:ln>
        </p:spPr>
      </p:pic>
      <p:sp>
        <p:nvSpPr>
          <p:cNvPr id="293" name="Google Shape;293;p16"/>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294" name="Google Shape;294;p16"/>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295" name="Google Shape;295;p16"/>
          <p:cNvSpPr txBox="1">
            <a:spLocks noGrp="1"/>
          </p:cNvSpPr>
          <p:nvPr>
            <p:ph type="subTitle" idx="1"/>
          </p:nvPr>
        </p:nvSpPr>
        <p:spPr>
          <a:xfrm>
            <a:off x="642700" y="1589400"/>
            <a:ext cx="6474600" cy="30309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extLst>
      <p:ext uri="{BB962C8B-B14F-4D97-AF65-F5344CB8AC3E}">
        <p14:creationId xmlns:p14="http://schemas.microsoft.com/office/powerpoint/2010/main" val="757527717"/>
      </p:ext>
    </p:extLst>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A_Title_Body_2">
  <p:cSld name="SA_Title_Body_2">
    <p:spTree>
      <p:nvGrpSpPr>
        <p:cNvPr id="1" name="Shape 296"/>
        <p:cNvGrpSpPr/>
        <p:nvPr/>
      </p:nvGrpSpPr>
      <p:grpSpPr>
        <a:xfrm>
          <a:off x="0" y="0"/>
          <a:ext cx="0" cy="0"/>
          <a:chOff x="0" y="0"/>
          <a:chExt cx="0" cy="0"/>
        </a:xfrm>
      </p:grpSpPr>
      <p:pic>
        <p:nvPicPr>
          <p:cNvPr id="297" name="Google Shape;297;p17"/>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298" name="Google Shape;298;p17"/>
          <p:cNvPicPr preferRelativeResize="0"/>
          <p:nvPr/>
        </p:nvPicPr>
        <p:blipFill rotWithShape="1">
          <a:blip r:embed="rId2">
            <a:alphaModFix/>
          </a:blip>
          <a:srcRect r="49205"/>
          <a:stretch/>
        </p:blipFill>
        <p:spPr>
          <a:xfrm rot="10800000">
            <a:off x="0" y="1892237"/>
            <a:ext cx="1836600" cy="3599400"/>
          </a:xfrm>
          <a:prstGeom prst="rect">
            <a:avLst/>
          </a:prstGeom>
          <a:noFill/>
          <a:ln>
            <a:noFill/>
          </a:ln>
        </p:spPr>
      </p:pic>
      <p:sp>
        <p:nvSpPr>
          <p:cNvPr id="299" name="Google Shape;29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0" name="Google Shape;300;p17"/>
          <p:cNvSpPr>
            <a:spLocks noGrp="1"/>
          </p:cNvSpPr>
          <p:nvPr>
            <p:ph type="pic" idx="2"/>
          </p:nvPr>
        </p:nvSpPr>
        <p:spPr>
          <a:xfrm>
            <a:off x="642700" y="632300"/>
            <a:ext cx="2615100" cy="3918900"/>
          </a:xfrm>
          <a:prstGeom prst="roundRect">
            <a:avLst>
              <a:gd name="adj" fmla="val 16667"/>
            </a:avLst>
          </a:prstGeom>
          <a:noFill/>
          <a:ln>
            <a:noFill/>
          </a:ln>
        </p:spPr>
      </p:sp>
      <p:sp>
        <p:nvSpPr>
          <p:cNvPr id="301" name="Google Shape;301;p17"/>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
        <p:nvSpPr>
          <p:cNvPr id="302" name="Google Shape;302;p17"/>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303" name="Google Shape;303;p17"/>
          <p:cNvSpPr/>
          <p:nvPr/>
        </p:nvSpPr>
        <p:spPr>
          <a:xfrm>
            <a:off x="4800600" y="632300"/>
            <a:ext cx="775500" cy="131400"/>
          </a:xfrm>
          <a:prstGeom prst="roundRect">
            <a:avLst>
              <a:gd name="adj" fmla="val 50000"/>
            </a:avLst>
          </a:prstGeom>
          <a:solidFill>
            <a:srgbClr val="F47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7"/>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extLst>
      <p:ext uri="{BB962C8B-B14F-4D97-AF65-F5344CB8AC3E}">
        <p14:creationId xmlns:p14="http://schemas.microsoft.com/office/powerpoint/2010/main" val="749001640"/>
      </p:ext>
    </p:extLst>
  </p:cSld>
  <p:clrMapOvr>
    <a:masterClrMapping/>
  </p:clrMapOvr>
  <p:extLst>
    <p:ext uri="{DCECCB84-F9BA-43D5-87BE-67443E8EF086}">
      <p15:sldGuideLst xmlns:p15="http://schemas.microsoft.com/office/powerpoint/2012/main">
        <p15:guide id="1" orient="horz" pos="1620">
          <p15:clr>
            <a:srgbClr val="E46962"/>
          </p15:clr>
        </p15:guide>
        <p15:guide id="2" pos="3024">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oints 4_1">
  <p:cSld name="Points 4_1">
    <p:spTree>
      <p:nvGrpSpPr>
        <p:cNvPr id="1" name="Shape 360"/>
        <p:cNvGrpSpPr/>
        <p:nvPr/>
      </p:nvGrpSpPr>
      <p:grpSpPr>
        <a:xfrm>
          <a:off x="0" y="0"/>
          <a:ext cx="0" cy="0"/>
          <a:chOff x="0" y="0"/>
          <a:chExt cx="0" cy="0"/>
        </a:xfrm>
      </p:grpSpPr>
      <p:sp>
        <p:nvSpPr>
          <p:cNvPr id="361" name="Google Shape;361;p25"/>
          <p:cNvSpPr/>
          <p:nvPr/>
        </p:nvSpPr>
        <p:spPr>
          <a:xfrm>
            <a:off x="3036788" y="1364028"/>
            <a:ext cx="1519962" cy="19665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362" name="Google Shape;362;p25"/>
          <p:cNvSpPr/>
          <p:nvPr/>
        </p:nvSpPr>
        <p:spPr>
          <a:xfrm>
            <a:off x="4138040" y="1363675"/>
            <a:ext cx="1966570" cy="151996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363" name="Google Shape;363;p25"/>
          <p:cNvSpPr/>
          <p:nvPr/>
        </p:nvSpPr>
        <p:spPr>
          <a:xfrm>
            <a:off x="3037141" y="2911624"/>
            <a:ext cx="1966570" cy="1519962"/>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364" name="Google Shape;364;p25"/>
          <p:cNvSpPr/>
          <p:nvPr/>
        </p:nvSpPr>
        <p:spPr>
          <a:xfrm>
            <a:off x="4585148" y="2464634"/>
            <a:ext cx="1519961" cy="1966570"/>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365" name="Google Shape;365;p25"/>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366" name="Google Shape;366;p25"/>
          <p:cNvSpPr txBox="1"/>
          <p:nvPr/>
        </p:nvSpPr>
        <p:spPr>
          <a:xfrm>
            <a:off x="32401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367" name="Google Shape;367;p25"/>
          <p:cNvSpPr txBox="1"/>
          <p:nvPr/>
        </p:nvSpPr>
        <p:spPr>
          <a:xfrm>
            <a:off x="4305541" y="16118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368" name="Google Shape;368;p25"/>
          <p:cNvSpPr txBox="1"/>
          <p:nvPr/>
        </p:nvSpPr>
        <p:spPr>
          <a:xfrm>
            <a:off x="54216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
        <p:nvSpPr>
          <p:cNvPr id="369" name="Google Shape;369;p25"/>
          <p:cNvSpPr txBox="1"/>
          <p:nvPr/>
        </p:nvSpPr>
        <p:spPr>
          <a:xfrm>
            <a:off x="4305541" y="38172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League Spartan"/>
                <a:ea typeface="League Spartan"/>
                <a:cs typeface="League Spartan"/>
                <a:sym typeface="League Spartan"/>
              </a:rPr>
              <a:t>04</a:t>
            </a:r>
            <a:endParaRPr sz="500" b="1">
              <a:latin typeface="League Spartan"/>
              <a:ea typeface="League Spartan"/>
              <a:cs typeface="League Spartan"/>
              <a:sym typeface="League Spartan"/>
            </a:endParaRPr>
          </a:p>
        </p:txBody>
      </p:sp>
      <p:sp>
        <p:nvSpPr>
          <p:cNvPr id="370" name="Google Shape;370;p25"/>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371" name="Google Shape;371;p25"/>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372" name="Google Shape;372;p25"/>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373" name="Google Shape;373;p25"/>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extLst>
      <p:ext uri="{BB962C8B-B14F-4D97-AF65-F5344CB8AC3E}">
        <p14:creationId xmlns:p14="http://schemas.microsoft.com/office/powerpoint/2010/main" val="13735366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A_Outro_1">
  <p:cSld name="SA_Outro_1">
    <p:spTree>
      <p:nvGrpSpPr>
        <p:cNvPr id="1" name="Shape 344"/>
        <p:cNvGrpSpPr/>
        <p:nvPr/>
      </p:nvGrpSpPr>
      <p:grpSpPr>
        <a:xfrm>
          <a:off x="0" y="0"/>
          <a:ext cx="0" cy="0"/>
          <a:chOff x="0" y="0"/>
          <a:chExt cx="0" cy="0"/>
        </a:xfrm>
      </p:grpSpPr>
      <p:sp>
        <p:nvSpPr>
          <p:cNvPr id="345" name="Google Shape;345;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6" name="Google Shape;346;p22"/>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spAutoFit/>
          </a:bodyPr>
          <a:lstStyle>
            <a:lvl1pPr lvl="0" algn="ctr">
              <a:spcBef>
                <a:spcPts val="0"/>
              </a:spcBef>
              <a:spcAft>
                <a:spcPts val="0"/>
              </a:spcAft>
              <a:buSzPts val="2800"/>
              <a:buNone/>
              <a:defRPr/>
            </a:lvl1pPr>
            <a:lvl2pPr lvl="1" algn="ctr">
              <a:spcBef>
                <a:spcPts val="0"/>
              </a:spcBef>
              <a:spcAft>
                <a:spcPts val="0"/>
              </a:spcAft>
              <a:buSzPts val="2800"/>
              <a:buNone/>
              <a:defRPr>
                <a:latin typeface="Poppins"/>
                <a:ea typeface="Poppins"/>
                <a:cs typeface="Poppins"/>
                <a:sym typeface="Poppins"/>
              </a:defRPr>
            </a:lvl2pPr>
            <a:lvl3pPr lvl="2" algn="ctr">
              <a:spcBef>
                <a:spcPts val="0"/>
              </a:spcBef>
              <a:spcAft>
                <a:spcPts val="0"/>
              </a:spcAft>
              <a:buSzPts val="2800"/>
              <a:buNone/>
              <a:defRPr>
                <a:latin typeface="Poppins"/>
                <a:ea typeface="Poppins"/>
                <a:cs typeface="Poppins"/>
                <a:sym typeface="Poppins"/>
              </a:defRPr>
            </a:lvl3pPr>
            <a:lvl4pPr lvl="3" algn="ctr">
              <a:spcBef>
                <a:spcPts val="0"/>
              </a:spcBef>
              <a:spcAft>
                <a:spcPts val="0"/>
              </a:spcAft>
              <a:buSzPts val="2800"/>
              <a:buNone/>
              <a:defRPr>
                <a:latin typeface="Poppins"/>
                <a:ea typeface="Poppins"/>
                <a:cs typeface="Poppins"/>
                <a:sym typeface="Poppins"/>
              </a:defRPr>
            </a:lvl4pPr>
            <a:lvl5pPr lvl="4" algn="ctr">
              <a:spcBef>
                <a:spcPts val="0"/>
              </a:spcBef>
              <a:spcAft>
                <a:spcPts val="0"/>
              </a:spcAft>
              <a:buSzPts val="2800"/>
              <a:buNone/>
              <a:defRPr>
                <a:latin typeface="Poppins"/>
                <a:ea typeface="Poppins"/>
                <a:cs typeface="Poppins"/>
                <a:sym typeface="Poppins"/>
              </a:defRPr>
            </a:lvl5pPr>
            <a:lvl6pPr lvl="5" algn="ctr">
              <a:spcBef>
                <a:spcPts val="0"/>
              </a:spcBef>
              <a:spcAft>
                <a:spcPts val="0"/>
              </a:spcAft>
              <a:buSzPts val="2800"/>
              <a:buNone/>
              <a:defRPr>
                <a:latin typeface="Poppins"/>
                <a:ea typeface="Poppins"/>
                <a:cs typeface="Poppins"/>
                <a:sym typeface="Poppins"/>
              </a:defRPr>
            </a:lvl6pPr>
            <a:lvl7pPr lvl="6" algn="ctr">
              <a:spcBef>
                <a:spcPts val="0"/>
              </a:spcBef>
              <a:spcAft>
                <a:spcPts val="0"/>
              </a:spcAft>
              <a:buSzPts val="2800"/>
              <a:buNone/>
              <a:defRPr>
                <a:latin typeface="Poppins"/>
                <a:ea typeface="Poppins"/>
                <a:cs typeface="Poppins"/>
                <a:sym typeface="Poppins"/>
              </a:defRPr>
            </a:lvl7pPr>
            <a:lvl8pPr lvl="7" algn="ctr">
              <a:spcBef>
                <a:spcPts val="0"/>
              </a:spcBef>
              <a:spcAft>
                <a:spcPts val="0"/>
              </a:spcAft>
              <a:buSzPts val="2800"/>
              <a:buNone/>
              <a:defRPr>
                <a:latin typeface="Poppins"/>
                <a:ea typeface="Poppins"/>
                <a:cs typeface="Poppins"/>
                <a:sym typeface="Poppins"/>
              </a:defRPr>
            </a:lvl8pPr>
            <a:lvl9pPr lvl="8" algn="ctr">
              <a:spcBef>
                <a:spcPts val="0"/>
              </a:spcBef>
              <a:spcAft>
                <a:spcPts val="0"/>
              </a:spcAft>
              <a:buSzPts val="2800"/>
              <a:buNone/>
              <a:defRPr>
                <a:latin typeface="Poppins"/>
                <a:ea typeface="Poppins"/>
                <a:cs typeface="Poppins"/>
                <a:sym typeface="Poppins"/>
              </a:defRPr>
            </a:lvl9pPr>
          </a:lstStyle>
          <a:p>
            <a:endParaRPr/>
          </a:p>
        </p:txBody>
      </p:sp>
      <p:pic>
        <p:nvPicPr>
          <p:cNvPr id="347" name="Google Shape;347;p22"/>
          <p:cNvPicPr preferRelativeResize="0"/>
          <p:nvPr/>
        </p:nvPicPr>
        <p:blipFill>
          <a:blip r:embed="rId2">
            <a:alphaModFix/>
          </a:blip>
          <a:stretch>
            <a:fillRect/>
          </a:stretch>
        </p:blipFill>
        <p:spPr>
          <a:xfrm>
            <a:off x="4054825" y="1117275"/>
            <a:ext cx="590075" cy="590075"/>
          </a:xfrm>
          <a:prstGeom prst="rect">
            <a:avLst/>
          </a:prstGeom>
          <a:noFill/>
          <a:ln>
            <a:noFill/>
          </a:ln>
        </p:spPr>
      </p:pic>
    </p:spTree>
    <p:extLst>
      <p:ext uri="{BB962C8B-B14F-4D97-AF65-F5344CB8AC3E}">
        <p14:creationId xmlns:p14="http://schemas.microsoft.com/office/powerpoint/2010/main" val="3477569949"/>
      </p:ext>
    </p:extLst>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04089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10667"/>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4267">
                <a:solidFill>
                  <a:schemeClr val="tx1">
                    <a:tint val="75000"/>
                  </a:schemeClr>
                </a:solidFill>
              </a:defRPr>
            </a:lvl1pPr>
            <a:lvl2pPr marL="812810" indent="0">
              <a:buNone/>
              <a:defRPr sz="3556">
                <a:solidFill>
                  <a:schemeClr val="tx1">
                    <a:tint val="75000"/>
                  </a:schemeClr>
                </a:solidFill>
              </a:defRPr>
            </a:lvl2pPr>
            <a:lvl3pPr marL="1625620" indent="0">
              <a:buNone/>
              <a:defRPr sz="3200">
                <a:solidFill>
                  <a:schemeClr val="tx1">
                    <a:tint val="75000"/>
                  </a:schemeClr>
                </a:solidFill>
              </a:defRPr>
            </a:lvl3pPr>
            <a:lvl4pPr marL="2438430" indent="0">
              <a:buNone/>
              <a:defRPr sz="2844">
                <a:solidFill>
                  <a:schemeClr val="tx1">
                    <a:tint val="75000"/>
                  </a:schemeClr>
                </a:solidFill>
              </a:defRPr>
            </a:lvl4pPr>
            <a:lvl5pPr marL="3251241" indent="0">
              <a:buNone/>
              <a:defRPr sz="2844">
                <a:solidFill>
                  <a:schemeClr val="tx1">
                    <a:tint val="75000"/>
                  </a:schemeClr>
                </a:solidFill>
              </a:defRPr>
            </a:lvl5pPr>
            <a:lvl6pPr marL="4064051" indent="0">
              <a:buNone/>
              <a:defRPr sz="2844">
                <a:solidFill>
                  <a:schemeClr val="tx1">
                    <a:tint val="75000"/>
                  </a:schemeClr>
                </a:solidFill>
              </a:defRPr>
            </a:lvl6pPr>
            <a:lvl7pPr marL="4876861" indent="0">
              <a:buNone/>
              <a:defRPr sz="2844">
                <a:solidFill>
                  <a:schemeClr val="tx1">
                    <a:tint val="75000"/>
                  </a:schemeClr>
                </a:solidFill>
              </a:defRPr>
            </a:lvl7pPr>
            <a:lvl8pPr marL="5689671" indent="0">
              <a:buNone/>
              <a:defRPr sz="2844">
                <a:solidFill>
                  <a:schemeClr val="tx1">
                    <a:tint val="75000"/>
                  </a:schemeClr>
                </a:solidFill>
              </a:defRPr>
            </a:lvl8pPr>
            <a:lvl9pPr marL="6502481" indent="0">
              <a:buNone/>
              <a:defRPr sz="2844">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10/26/2023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77390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10/26/2023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02739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dirty="0"/>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10/26/2023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99844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10/26/2023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06674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10/26/2023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72081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dirty="0"/>
              <a:t>Click to edit Master title style</a:t>
            </a:r>
          </a:p>
        </p:txBody>
      </p:sp>
      <p:sp>
        <p:nvSpPr>
          <p:cNvPr id="3" name="Content Placeholder 2"/>
          <p:cNvSpPr>
            <a:spLocks noGrp="1"/>
          </p:cNvSpPr>
          <p:nvPr>
            <p:ph idx="1"/>
          </p:nvPr>
        </p:nvSpPr>
        <p:spPr>
          <a:xfrm>
            <a:off x="3887391" y="740569"/>
            <a:ext cx="4629150" cy="3655219"/>
          </a:xfrm>
        </p:spPr>
        <p:txBody>
          <a:bodyPr/>
          <a:lstStyle>
            <a:lvl1pPr>
              <a:defRPr sz="5689"/>
            </a:lvl1pPr>
            <a:lvl2pPr>
              <a:defRPr sz="4978"/>
            </a:lvl2pPr>
            <a:lvl3pPr>
              <a:defRPr sz="4267"/>
            </a:lvl3pPr>
            <a:lvl4pPr>
              <a:defRPr sz="3556"/>
            </a:lvl4pPr>
            <a:lvl5pPr>
              <a:defRPr sz="3556"/>
            </a:lvl5pPr>
            <a:lvl6pPr>
              <a:defRPr sz="3556"/>
            </a:lvl6pPr>
            <a:lvl7pPr>
              <a:defRPr sz="3556"/>
            </a:lvl7pPr>
            <a:lvl8pPr>
              <a:defRPr sz="3556"/>
            </a:lvl8pPr>
            <a:lvl9pPr>
              <a:defRPr sz="3556"/>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21380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dirty="0"/>
              <a:t>Click to edit Master title style</a:t>
            </a:r>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9002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2133">
                <a:solidFill>
                  <a:schemeClr val="tx1">
                    <a:tint val="75000"/>
                  </a:schemeClr>
                </a:solidFill>
              </a:defRPr>
            </a:lvl1pPr>
          </a:lstStyle>
          <a:p>
            <a:fld id="{C764DE79-268F-4C1A-8933-263129D2AF90}" type="datetimeFigureOut">
              <a:rPr lang="en-US" dirty="0"/>
              <a:t>10/26/2023</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2133">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2133">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067409435"/>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3"/>
        <p:cNvGrpSpPr/>
        <p:nvPr/>
      </p:nvGrpSpPr>
      <p:grpSpPr>
        <a:xfrm>
          <a:off x="0" y="0"/>
          <a:ext cx="0" cy="0"/>
          <a:chOff x="0" y="0"/>
          <a:chExt cx="0" cy="0"/>
        </a:xfrm>
      </p:grpSpPr>
      <p:sp useBgFill="1">
        <p:nvSpPr>
          <p:cNvPr id="431" name="Rectangle 43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6" name="Google Shape;426;p29"/>
          <p:cNvPicPr preferRelativeResize="0"/>
          <p:nvPr/>
        </p:nvPicPr>
        <p:blipFill rotWithShape="1">
          <a:blip r:embed="rId3"/>
          <a:srcRect l="1246" t="7561" r="23684" b="2"/>
          <a:stretch/>
        </p:blipFill>
        <p:spPr>
          <a:xfrm>
            <a:off x="2642616" y="10"/>
            <a:ext cx="6501384" cy="5143490"/>
          </a:xfrm>
          <a:prstGeom prst="rect">
            <a:avLst/>
          </a:prstGeom>
          <a:noFill/>
        </p:spPr>
      </p:pic>
      <p:sp>
        <p:nvSpPr>
          <p:cNvPr id="433" name="Rectangle 43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004404" cy="51435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4" name="Google Shape;424;p29"/>
          <p:cNvSpPr txBox="1">
            <a:spLocks noGrp="1"/>
          </p:cNvSpPr>
          <p:nvPr>
            <p:ph type="ctrTitle"/>
          </p:nvPr>
        </p:nvSpPr>
        <p:spPr>
          <a:xfrm>
            <a:off x="358485" y="585011"/>
            <a:ext cx="3017520" cy="2270578"/>
          </a:xfrm>
          <a:prstGeom prst="rect">
            <a:avLst/>
          </a:prstGeom>
        </p:spPr>
        <p:txBody>
          <a:bodyPr spcFirstLastPara="1" lIns="91425" tIns="91425" rIns="91425" bIns="91425" anchor="b" anchorCtr="0">
            <a:normAutofit/>
          </a:bodyPr>
          <a:lstStyle/>
          <a:p>
            <a:pPr algn="l">
              <a:spcBef>
                <a:spcPts val="0"/>
              </a:spcBef>
            </a:pPr>
            <a:r>
              <a:rPr lang="en-US" sz="2800" dirty="0">
                <a:solidFill>
                  <a:schemeClr val="bg1"/>
                </a:solidFill>
              </a:rPr>
              <a:t>TransLangg: Your Global Transcription </a:t>
            </a:r>
            <a:endParaRPr lang="en-US" sz="2800" dirty="0">
              <a:solidFill>
                <a:schemeClr val="bg1"/>
              </a:solidFill>
              <a:ea typeface="Calibri Light"/>
              <a:cs typeface="Calibri Light"/>
            </a:endParaRPr>
          </a:p>
          <a:p>
            <a:pPr marL="0" lvl="0" indent="0" algn="l" rtl="0">
              <a:spcBef>
                <a:spcPts val="0"/>
              </a:spcBef>
              <a:spcAft>
                <a:spcPts val="0"/>
              </a:spcAft>
              <a:buNone/>
            </a:pPr>
            <a:r>
              <a:rPr lang="en-US" sz="2800" dirty="0">
                <a:solidFill>
                  <a:schemeClr val="bg1"/>
                </a:solidFill>
              </a:rPr>
              <a:t>and Translation Solution</a:t>
            </a:r>
            <a:endParaRPr lang="en-US" sz="2800" dirty="0">
              <a:solidFill>
                <a:schemeClr val="bg1"/>
              </a:solidFill>
              <a:ea typeface="Calibri Light"/>
              <a:cs typeface="Calibri Light"/>
            </a:endParaRPr>
          </a:p>
        </p:txBody>
      </p:sp>
      <p:sp>
        <p:nvSpPr>
          <p:cNvPr id="425" name="Google Shape;425;p29"/>
          <p:cNvSpPr txBox="1">
            <a:spLocks noGrp="1"/>
          </p:cNvSpPr>
          <p:nvPr>
            <p:ph type="subTitle" idx="1"/>
          </p:nvPr>
        </p:nvSpPr>
        <p:spPr>
          <a:xfrm>
            <a:off x="358485" y="2958954"/>
            <a:ext cx="3017519" cy="1601843"/>
          </a:xfrm>
          <a:prstGeom prst="rect">
            <a:avLst/>
          </a:prstGeom>
        </p:spPr>
        <p:txBody>
          <a:bodyPr spcFirstLastPara="1" lIns="91425" tIns="91425" rIns="91425" bIns="91425" anchorCtr="0">
            <a:normAutofit/>
          </a:bodyPr>
          <a:lstStyle/>
          <a:p>
            <a:pPr marL="0" lvl="0" indent="0" algn="l" rtl="0">
              <a:spcBef>
                <a:spcPts val="0"/>
              </a:spcBef>
              <a:spcAft>
                <a:spcPts val="1200"/>
              </a:spcAft>
              <a:buNone/>
            </a:pPr>
            <a:r>
              <a:rPr lang="en-US" sz="1500" u="sng">
                <a:solidFill>
                  <a:schemeClr val="bg1"/>
                </a:solidFill>
              </a:rPr>
              <a:t>Team Members:</a:t>
            </a:r>
          </a:p>
        </p:txBody>
      </p:sp>
      <p:sp>
        <p:nvSpPr>
          <p:cNvPr id="435" name="Rectangle 43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9941" y="260093"/>
            <a:ext cx="109728"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37" name="Rectangle 43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3410190"/>
            <a:ext cx="2983230" cy="13716"/>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425">
                                            <p:txEl>
                                              <p:pRg st="0" end="0"/>
                                            </p:txEl>
                                          </p:spTgt>
                                        </p:tgtEl>
                                        <p:attrNameLst>
                                          <p:attrName>style.visibility</p:attrName>
                                        </p:attrNameLst>
                                      </p:cBhvr>
                                      <p:to>
                                        <p:strVal val="visible"/>
                                      </p:to>
                                    </p:set>
                                    <p:animEffect transition="in" filter="fade">
                                      <p:cBhvr>
                                        <p:cTn id="7" dur="400"/>
                                        <p:tgtEl>
                                          <p:spTgt spid="425">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424"/>
                                        </p:tgtEl>
                                        <p:attrNameLst>
                                          <p:attrName>style.visibility</p:attrName>
                                        </p:attrNameLst>
                                      </p:cBhvr>
                                      <p:to>
                                        <p:strVal val="visible"/>
                                      </p:to>
                                    </p:set>
                                    <p:animEffect transition="in" filter="fade">
                                      <p:cBhvr>
                                        <p:cTn id="10" dur="400"/>
                                        <p:tgtEl>
                                          <p:spTgt spid="4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4" grpId="0"/>
      <p:bldP spid="425"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3D8A4188-3E20-AF75-AFA2-99B50CE17AE2}"/>
              </a:ext>
            </a:extLst>
          </p:cNvPr>
          <p:cNvSpPr>
            <a:spLocks noGrp="1"/>
          </p:cNvSpPr>
          <p:nvPr>
            <p:ph type="title"/>
          </p:nvPr>
        </p:nvSpPr>
        <p:spPr>
          <a:xfrm>
            <a:off x="628650" y="273843"/>
            <a:ext cx="7886700" cy="994173"/>
          </a:xfrm>
        </p:spPr>
        <p:txBody>
          <a:bodyPr vert="horz" lIns="91440" tIns="45720" rIns="91440" bIns="45720" rtlCol="0" anchor="ctr">
            <a:normAutofit/>
          </a:bodyPr>
          <a:lstStyle/>
          <a:p>
            <a:pPr>
              <a:spcBef>
                <a:spcPct val="0"/>
              </a:spcBef>
            </a:pPr>
            <a:r>
              <a:rPr lang="en-US" sz="4100" kern="1200">
                <a:solidFill>
                  <a:schemeClr val="tx1"/>
                </a:solidFill>
                <a:latin typeface="+mj-lt"/>
                <a:ea typeface="+mj-ea"/>
                <a:cs typeface="+mj-cs"/>
              </a:rPr>
              <a:t>Capabilities</a:t>
            </a:r>
          </a:p>
        </p:txBody>
      </p:sp>
      <p:sp>
        <p:nvSpPr>
          <p:cNvPr id="1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1777" y="1258029"/>
            <a:ext cx="8140446" cy="13716"/>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custGeom>
                    <a:avLst/>
                    <a:gdLst>
                      <a:gd name="connsiteX0" fmla="*/ 0 w 8140446"/>
                      <a:gd name="connsiteY0" fmla="*/ 0 h 13716"/>
                      <a:gd name="connsiteX1" fmla="*/ 434157 w 8140446"/>
                      <a:gd name="connsiteY1" fmla="*/ 0 h 13716"/>
                      <a:gd name="connsiteX2" fmla="*/ 1193932 w 8140446"/>
                      <a:gd name="connsiteY2" fmla="*/ 0 h 13716"/>
                      <a:gd name="connsiteX3" fmla="*/ 1628089 w 8140446"/>
                      <a:gd name="connsiteY3" fmla="*/ 0 h 13716"/>
                      <a:gd name="connsiteX4" fmla="*/ 2225055 w 8140446"/>
                      <a:gd name="connsiteY4" fmla="*/ 0 h 13716"/>
                      <a:gd name="connsiteX5" fmla="*/ 3066235 w 8140446"/>
                      <a:gd name="connsiteY5" fmla="*/ 0 h 13716"/>
                      <a:gd name="connsiteX6" fmla="*/ 3744605 w 8140446"/>
                      <a:gd name="connsiteY6" fmla="*/ 0 h 13716"/>
                      <a:gd name="connsiteX7" fmla="*/ 4504380 w 8140446"/>
                      <a:gd name="connsiteY7" fmla="*/ 0 h 13716"/>
                      <a:gd name="connsiteX8" fmla="*/ 5101346 w 8140446"/>
                      <a:gd name="connsiteY8" fmla="*/ 0 h 13716"/>
                      <a:gd name="connsiteX9" fmla="*/ 5779717 w 8140446"/>
                      <a:gd name="connsiteY9" fmla="*/ 0 h 13716"/>
                      <a:gd name="connsiteX10" fmla="*/ 6620896 w 8140446"/>
                      <a:gd name="connsiteY10" fmla="*/ 0 h 13716"/>
                      <a:gd name="connsiteX11" fmla="*/ 7136458 w 8140446"/>
                      <a:gd name="connsiteY11" fmla="*/ 0 h 13716"/>
                      <a:gd name="connsiteX12" fmla="*/ 8140446 w 8140446"/>
                      <a:gd name="connsiteY12" fmla="*/ 0 h 13716"/>
                      <a:gd name="connsiteX13" fmla="*/ 8140446 w 8140446"/>
                      <a:gd name="connsiteY13" fmla="*/ 13716 h 13716"/>
                      <a:gd name="connsiteX14" fmla="*/ 7543480 w 8140446"/>
                      <a:gd name="connsiteY14" fmla="*/ 13716 h 13716"/>
                      <a:gd name="connsiteX15" fmla="*/ 7109323 w 8140446"/>
                      <a:gd name="connsiteY15" fmla="*/ 13716 h 13716"/>
                      <a:gd name="connsiteX16" fmla="*/ 6430952 w 8140446"/>
                      <a:gd name="connsiteY16" fmla="*/ 13716 h 13716"/>
                      <a:gd name="connsiteX17" fmla="*/ 5915391 w 8140446"/>
                      <a:gd name="connsiteY17" fmla="*/ 13716 h 13716"/>
                      <a:gd name="connsiteX18" fmla="*/ 5237020 w 8140446"/>
                      <a:gd name="connsiteY18" fmla="*/ 13716 h 13716"/>
                      <a:gd name="connsiteX19" fmla="*/ 4558650 w 8140446"/>
                      <a:gd name="connsiteY19" fmla="*/ 13716 h 13716"/>
                      <a:gd name="connsiteX20" fmla="*/ 3880279 w 8140446"/>
                      <a:gd name="connsiteY20" fmla="*/ 13716 h 13716"/>
                      <a:gd name="connsiteX21" fmla="*/ 3201909 w 8140446"/>
                      <a:gd name="connsiteY21" fmla="*/ 13716 h 13716"/>
                      <a:gd name="connsiteX22" fmla="*/ 2604943 w 8140446"/>
                      <a:gd name="connsiteY22" fmla="*/ 13716 h 13716"/>
                      <a:gd name="connsiteX23" fmla="*/ 1845168 w 8140446"/>
                      <a:gd name="connsiteY23" fmla="*/ 13716 h 13716"/>
                      <a:gd name="connsiteX24" fmla="*/ 1166797 w 8140446"/>
                      <a:gd name="connsiteY24" fmla="*/ 13716 h 13716"/>
                      <a:gd name="connsiteX25" fmla="*/ 0 w 8140446"/>
                      <a:gd name="connsiteY25" fmla="*/ 13716 h 13716"/>
                      <a:gd name="connsiteX26" fmla="*/ 0 w 8140446"/>
                      <a:gd name="connsiteY26"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40446" h="13716" fill="none" extrusionOk="0">
                        <a:moveTo>
                          <a:pt x="0" y="0"/>
                        </a:moveTo>
                        <a:cubicBezTo>
                          <a:pt x="94920" y="9103"/>
                          <a:pt x="287892" y="-4966"/>
                          <a:pt x="434157" y="0"/>
                        </a:cubicBezTo>
                        <a:cubicBezTo>
                          <a:pt x="580422" y="4966"/>
                          <a:pt x="943595" y="-14182"/>
                          <a:pt x="1193932" y="0"/>
                        </a:cubicBezTo>
                        <a:cubicBezTo>
                          <a:pt x="1444270" y="14182"/>
                          <a:pt x="1472129" y="5523"/>
                          <a:pt x="1628089" y="0"/>
                        </a:cubicBezTo>
                        <a:cubicBezTo>
                          <a:pt x="1784049" y="-5523"/>
                          <a:pt x="1962419" y="-17322"/>
                          <a:pt x="2225055" y="0"/>
                        </a:cubicBezTo>
                        <a:cubicBezTo>
                          <a:pt x="2487691" y="17322"/>
                          <a:pt x="2700681" y="1311"/>
                          <a:pt x="3066235" y="0"/>
                        </a:cubicBezTo>
                        <a:cubicBezTo>
                          <a:pt x="3431789" y="-1311"/>
                          <a:pt x="3405662" y="25081"/>
                          <a:pt x="3744605" y="0"/>
                        </a:cubicBezTo>
                        <a:cubicBezTo>
                          <a:pt x="4083548" y="-25081"/>
                          <a:pt x="4265111" y="-11945"/>
                          <a:pt x="4504380" y="0"/>
                        </a:cubicBezTo>
                        <a:cubicBezTo>
                          <a:pt x="4743649" y="11945"/>
                          <a:pt x="4860394" y="-2832"/>
                          <a:pt x="5101346" y="0"/>
                        </a:cubicBezTo>
                        <a:cubicBezTo>
                          <a:pt x="5342298" y="2832"/>
                          <a:pt x="5456387" y="23676"/>
                          <a:pt x="5779717" y="0"/>
                        </a:cubicBezTo>
                        <a:cubicBezTo>
                          <a:pt x="6103047" y="-23676"/>
                          <a:pt x="6270379" y="-37291"/>
                          <a:pt x="6620896" y="0"/>
                        </a:cubicBezTo>
                        <a:cubicBezTo>
                          <a:pt x="6971413" y="37291"/>
                          <a:pt x="6989068" y="24674"/>
                          <a:pt x="7136458" y="0"/>
                        </a:cubicBezTo>
                        <a:cubicBezTo>
                          <a:pt x="7283848" y="-24674"/>
                          <a:pt x="7752532" y="-22436"/>
                          <a:pt x="8140446" y="0"/>
                        </a:cubicBezTo>
                        <a:cubicBezTo>
                          <a:pt x="8140543" y="2784"/>
                          <a:pt x="8140462" y="9558"/>
                          <a:pt x="8140446" y="13716"/>
                        </a:cubicBezTo>
                        <a:cubicBezTo>
                          <a:pt x="7906329" y="-7615"/>
                          <a:pt x="7681180" y="22893"/>
                          <a:pt x="7543480" y="13716"/>
                        </a:cubicBezTo>
                        <a:cubicBezTo>
                          <a:pt x="7405780" y="4539"/>
                          <a:pt x="7216607" y="-912"/>
                          <a:pt x="7109323" y="13716"/>
                        </a:cubicBezTo>
                        <a:cubicBezTo>
                          <a:pt x="7002039" y="28344"/>
                          <a:pt x="6576231" y="38120"/>
                          <a:pt x="6430952" y="13716"/>
                        </a:cubicBezTo>
                        <a:cubicBezTo>
                          <a:pt x="6285673" y="-10688"/>
                          <a:pt x="6138840" y="29949"/>
                          <a:pt x="5915391" y="13716"/>
                        </a:cubicBezTo>
                        <a:cubicBezTo>
                          <a:pt x="5691942" y="-2517"/>
                          <a:pt x="5459460" y="47094"/>
                          <a:pt x="5237020" y="13716"/>
                        </a:cubicBezTo>
                        <a:cubicBezTo>
                          <a:pt x="5014580" y="-19662"/>
                          <a:pt x="4747677" y="35877"/>
                          <a:pt x="4558650" y="13716"/>
                        </a:cubicBezTo>
                        <a:cubicBezTo>
                          <a:pt x="4369623" y="-8445"/>
                          <a:pt x="4146061" y="7996"/>
                          <a:pt x="3880279" y="13716"/>
                        </a:cubicBezTo>
                        <a:cubicBezTo>
                          <a:pt x="3614497" y="19436"/>
                          <a:pt x="3473808" y="-17480"/>
                          <a:pt x="3201909" y="13716"/>
                        </a:cubicBezTo>
                        <a:cubicBezTo>
                          <a:pt x="2930010" y="44912"/>
                          <a:pt x="2728175" y="-8002"/>
                          <a:pt x="2604943" y="13716"/>
                        </a:cubicBezTo>
                        <a:cubicBezTo>
                          <a:pt x="2481711" y="35434"/>
                          <a:pt x="2004334" y="22380"/>
                          <a:pt x="1845168" y="13716"/>
                        </a:cubicBezTo>
                        <a:cubicBezTo>
                          <a:pt x="1686003" y="5052"/>
                          <a:pt x="1375070" y="33008"/>
                          <a:pt x="1166797" y="13716"/>
                        </a:cubicBezTo>
                        <a:cubicBezTo>
                          <a:pt x="958524" y="-5576"/>
                          <a:pt x="342846" y="4308"/>
                          <a:pt x="0" y="13716"/>
                        </a:cubicBezTo>
                        <a:cubicBezTo>
                          <a:pt x="-100" y="9589"/>
                          <a:pt x="468" y="2983"/>
                          <a:pt x="0" y="0"/>
                        </a:cubicBezTo>
                        <a:close/>
                      </a:path>
                      <a:path w="8140446" h="13716" stroke="0" extrusionOk="0">
                        <a:moveTo>
                          <a:pt x="0" y="0"/>
                        </a:moveTo>
                        <a:cubicBezTo>
                          <a:pt x="142435" y="-24533"/>
                          <a:pt x="380026" y="17447"/>
                          <a:pt x="596966" y="0"/>
                        </a:cubicBezTo>
                        <a:cubicBezTo>
                          <a:pt x="813906" y="-17447"/>
                          <a:pt x="830530" y="13462"/>
                          <a:pt x="1031123" y="0"/>
                        </a:cubicBezTo>
                        <a:cubicBezTo>
                          <a:pt x="1231716" y="-13462"/>
                          <a:pt x="1634038" y="0"/>
                          <a:pt x="1872303" y="0"/>
                        </a:cubicBezTo>
                        <a:cubicBezTo>
                          <a:pt x="2110568" y="0"/>
                          <a:pt x="2261934" y="-25727"/>
                          <a:pt x="2469269" y="0"/>
                        </a:cubicBezTo>
                        <a:cubicBezTo>
                          <a:pt x="2676604" y="25727"/>
                          <a:pt x="2790440" y="16284"/>
                          <a:pt x="3066235" y="0"/>
                        </a:cubicBezTo>
                        <a:cubicBezTo>
                          <a:pt x="3342030" y="-16284"/>
                          <a:pt x="3685603" y="41976"/>
                          <a:pt x="3907414" y="0"/>
                        </a:cubicBezTo>
                        <a:cubicBezTo>
                          <a:pt x="4129225" y="-41976"/>
                          <a:pt x="4177416" y="-7598"/>
                          <a:pt x="4422976" y="0"/>
                        </a:cubicBezTo>
                        <a:cubicBezTo>
                          <a:pt x="4668536" y="7598"/>
                          <a:pt x="5023499" y="-28058"/>
                          <a:pt x="5264155" y="0"/>
                        </a:cubicBezTo>
                        <a:cubicBezTo>
                          <a:pt x="5504811" y="28058"/>
                          <a:pt x="5703675" y="13288"/>
                          <a:pt x="6105335" y="0"/>
                        </a:cubicBezTo>
                        <a:cubicBezTo>
                          <a:pt x="6506995" y="-13288"/>
                          <a:pt x="6455516" y="-5124"/>
                          <a:pt x="6783705" y="0"/>
                        </a:cubicBezTo>
                        <a:cubicBezTo>
                          <a:pt x="7111894" y="5124"/>
                          <a:pt x="7512856" y="10604"/>
                          <a:pt x="8140446" y="0"/>
                        </a:cubicBezTo>
                        <a:cubicBezTo>
                          <a:pt x="8139772" y="5682"/>
                          <a:pt x="8139843" y="9439"/>
                          <a:pt x="8140446" y="13716"/>
                        </a:cubicBezTo>
                        <a:cubicBezTo>
                          <a:pt x="7959314" y="-1227"/>
                          <a:pt x="7870113" y="5865"/>
                          <a:pt x="7706289" y="13716"/>
                        </a:cubicBezTo>
                        <a:cubicBezTo>
                          <a:pt x="7542465" y="21567"/>
                          <a:pt x="7157940" y="12910"/>
                          <a:pt x="6865109" y="13716"/>
                        </a:cubicBezTo>
                        <a:cubicBezTo>
                          <a:pt x="6572278" y="14522"/>
                          <a:pt x="6524256" y="33479"/>
                          <a:pt x="6349548" y="13716"/>
                        </a:cubicBezTo>
                        <a:cubicBezTo>
                          <a:pt x="6174840" y="-6047"/>
                          <a:pt x="5951624" y="-4398"/>
                          <a:pt x="5671177" y="13716"/>
                        </a:cubicBezTo>
                        <a:cubicBezTo>
                          <a:pt x="5390730" y="31830"/>
                          <a:pt x="5222992" y="55486"/>
                          <a:pt x="4829998" y="13716"/>
                        </a:cubicBezTo>
                        <a:cubicBezTo>
                          <a:pt x="4437004" y="-28054"/>
                          <a:pt x="4344181" y="34515"/>
                          <a:pt x="4151627" y="13716"/>
                        </a:cubicBezTo>
                        <a:cubicBezTo>
                          <a:pt x="3959073" y="-7083"/>
                          <a:pt x="3886970" y="28303"/>
                          <a:pt x="3717470" y="13716"/>
                        </a:cubicBezTo>
                        <a:cubicBezTo>
                          <a:pt x="3547970" y="-871"/>
                          <a:pt x="3451521" y="27300"/>
                          <a:pt x="3201909" y="13716"/>
                        </a:cubicBezTo>
                        <a:cubicBezTo>
                          <a:pt x="2952297" y="132"/>
                          <a:pt x="2543413" y="1457"/>
                          <a:pt x="2360729" y="13716"/>
                        </a:cubicBezTo>
                        <a:cubicBezTo>
                          <a:pt x="2178045" y="25975"/>
                          <a:pt x="1906056" y="21275"/>
                          <a:pt x="1682359" y="13716"/>
                        </a:cubicBezTo>
                        <a:cubicBezTo>
                          <a:pt x="1458662" y="6158"/>
                          <a:pt x="1330405" y="3474"/>
                          <a:pt x="1166797" y="13716"/>
                        </a:cubicBezTo>
                        <a:cubicBezTo>
                          <a:pt x="1003189" y="23958"/>
                          <a:pt x="278098" y="14961"/>
                          <a:pt x="0" y="13716"/>
                        </a:cubicBezTo>
                        <a:cubicBezTo>
                          <a:pt x="303" y="7982"/>
                          <a:pt x="182" y="5202"/>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ubtitle 3">
            <a:extLst>
              <a:ext uri="{FF2B5EF4-FFF2-40B4-BE49-F238E27FC236}">
                <a16:creationId xmlns:a16="http://schemas.microsoft.com/office/drawing/2014/main" id="{6A4BACF2-F5E3-997D-4FE8-2F67370CAD60}"/>
              </a:ext>
            </a:extLst>
          </p:cNvPr>
          <p:cNvSpPr>
            <a:spLocks noGrp="1"/>
          </p:cNvSpPr>
          <p:nvPr>
            <p:ph type="subTitle" idx="1"/>
          </p:nvPr>
        </p:nvSpPr>
        <p:spPr>
          <a:xfrm>
            <a:off x="500703" y="1532336"/>
            <a:ext cx="8142595" cy="3342507"/>
          </a:xfrm>
        </p:spPr>
        <p:txBody>
          <a:bodyPr spcFirstLastPara="1" vert="horz" wrap="square" lIns="91440" tIns="45720" rIns="91440" bIns="45720" rtlCol="0" anchor="t" anchorCtr="0">
            <a:noAutofit/>
          </a:bodyPr>
          <a:lstStyle/>
          <a:p>
            <a:pPr>
              <a:spcAft>
                <a:spcPts val="600"/>
              </a:spcAft>
              <a:buFont typeface="Arial" panose="020B0604020202020204" pitchFamily="34" charset="0"/>
              <a:buChar char="•"/>
            </a:pPr>
            <a:r>
              <a:rPr lang="en-US" sz="1200" b="1" dirty="0"/>
              <a:t>Automated Transcription:</a:t>
            </a:r>
            <a:r>
              <a:rPr lang="en-US" sz="1200" dirty="0"/>
              <a:t> </a:t>
            </a:r>
            <a:r>
              <a:rPr lang="en-US" sz="1200" dirty="0" err="1"/>
              <a:t>TransLangg</a:t>
            </a:r>
            <a:r>
              <a:rPr lang="en-US" sz="1200" dirty="0"/>
              <a:t> offers automated transcription of audio content using the powerful Whisper ASR model, significantly reducing the time and effort required for manual transcription.</a:t>
            </a:r>
            <a:endParaRPr lang="en-US" sz="1200">
              <a:ea typeface="Calibri"/>
              <a:cs typeface="Calibri"/>
            </a:endParaRPr>
          </a:p>
          <a:p>
            <a:pPr>
              <a:spcAft>
                <a:spcPts val="600"/>
              </a:spcAft>
              <a:buFont typeface="Arial" panose="020B0604020202020204" pitchFamily="34" charset="0"/>
              <a:buChar char="•"/>
            </a:pPr>
            <a:r>
              <a:rPr lang="en-US" sz="1200" b="1" dirty="0"/>
              <a:t>Multilingual Support:</a:t>
            </a:r>
            <a:r>
              <a:rPr lang="en-US" sz="1200" dirty="0"/>
              <a:t> Users can transcribe content in a wide range of languages. The platform supports user-defined language selection, ensuring language flexibility and breaking down language barriers.</a:t>
            </a:r>
            <a:endParaRPr lang="en-US" sz="1200">
              <a:ea typeface="Calibri"/>
              <a:cs typeface="Calibri"/>
            </a:endParaRPr>
          </a:p>
          <a:p>
            <a:pPr>
              <a:spcAft>
                <a:spcPts val="600"/>
              </a:spcAft>
              <a:buFont typeface="Arial" panose="020B0604020202020204" pitchFamily="34" charset="0"/>
              <a:buChar char="•"/>
            </a:pPr>
            <a:r>
              <a:rPr lang="en-US" sz="1200" b="1" dirty="0"/>
              <a:t>Language Flexibility:</a:t>
            </a:r>
            <a:r>
              <a:rPr lang="en-US" sz="1200" dirty="0"/>
              <a:t> </a:t>
            </a:r>
            <a:r>
              <a:rPr lang="en-US" sz="1200" dirty="0" err="1"/>
              <a:t>TransLangg</a:t>
            </a:r>
            <a:r>
              <a:rPr lang="en-US" sz="1200" dirty="0"/>
              <a:t> allows users to specify the target language for transcription, offering control and adaptability for working with content in their preferred language.</a:t>
            </a:r>
            <a:endParaRPr lang="en-US" sz="1200">
              <a:ea typeface="Calibri"/>
              <a:cs typeface="Calibri"/>
            </a:endParaRPr>
          </a:p>
          <a:p>
            <a:pPr>
              <a:spcAft>
                <a:spcPts val="600"/>
              </a:spcAft>
              <a:buFont typeface="Arial" panose="020B0604020202020204" pitchFamily="34" charset="0"/>
              <a:buChar char="•"/>
            </a:pPr>
            <a:r>
              <a:rPr lang="en-US" sz="1200" b="1" dirty="0"/>
              <a:t>Error Handling and Accountability:</a:t>
            </a:r>
            <a:r>
              <a:rPr lang="en-US" sz="1200" dirty="0"/>
              <a:t> </a:t>
            </a:r>
            <a:r>
              <a:rPr lang="en-US" sz="1200" dirty="0" err="1"/>
              <a:t>TransLangg</a:t>
            </a:r>
            <a:r>
              <a:rPr lang="en-US" sz="1200" dirty="0"/>
              <a:t> logs transcription times and potential errors, ensuring transparency and accountability in the transcription process.</a:t>
            </a:r>
            <a:endParaRPr lang="en-US" sz="1200">
              <a:ea typeface="Calibri"/>
              <a:cs typeface="Calibri"/>
            </a:endParaRPr>
          </a:p>
          <a:p>
            <a:pPr>
              <a:spcAft>
                <a:spcPts val="600"/>
              </a:spcAft>
              <a:buFont typeface="Arial" panose="020B0604020202020204" pitchFamily="34" charset="0"/>
              <a:buChar char="•"/>
            </a:pPr>
            <a:r>
              <a:rPr lang="en-US" sz="1200" b="1" dirty="0"/>
              <a:t>Scalability and Adaptability:</a:t>
            </a:r>
            <a:r>
              <a:rPr lang="en-US" sz="1200" dirty="0"/>
              <a:t> </a:t>
            </a:r>
            <a:r>
              <a:rPr lang="en-US" sz="1200" dirty="0" err="1"/>
              <a:t>TransLangg</a:t>
            </a:r>
            <a:r>
              <a:rPr lang="en-US" sz="1200" dirty="0"/>
              <a:t> is designed to efficiently scale with a growing user base, ensuring responsive performance even with increased demand.</a:t>
            </a:r>
            <a:endParaRPr lang="en-US" sz="1200">
              <a:ea typeface="Calibri"/>
              <a:cs typeface="Calibri"/>
            </a:endParaRPr>
          </a:p>
          <a:p>
            <a:pPr>
              <a:spcAft>
                <a:spcPts val="600"/>
              </a:spcAft>
              <a:buFont typeface="Arial" panose="020B0604020202020204" pitchFamily="34" charset="0"/>
              <a:buChar char="•"/>
            </a:pPr>
            <a:r>
              <a:rPr lang="en-US" sz="1200" b="1" dirty="0"/>
              <a:t>User Control:</a:t>
            </a:r>
            <a:r>
              <a:rPr lang="en-US" sz="1200" dirty="0"/>
              <a:t> Users have the power to choose the target language and transcribe content according to their linguistic preferences, empowering them to work in the language they are most comfortable with.</a:t>
            </a:r>
            <a:endParaRPr lang="en-US" sz="1200">
              <a:ea typeface="Calibri"/>
              <a:cs typeface="Calibri"/>
            </a:endParaRPr>
          </a:p>
          <a:p>
            <a:pPr>
              <a:spcAft>
                <a:spcPts val="600"/>
              </a:spcAft>
              <a:buFont typeface="Arial" panose="020B0604020202020204" pitchFamily="34" charset="0"/>
              <a:buChar char="•"/>
            </a:pPr>
            <a:r>
              <a:rPr lang="en-US" sz="1200" b="1" dirty="0"/>
              <a:t>Efficient Content Retrieval:</a:t>
            </a:r>
            <a:r>
              <a:rPr lang="en-US" sz="1200" dirty="0"/>
              <a:t> </a:t>
            </a:r>
            <a:r>
              <a:rPr lang="en-US" sz="1200" dirty="0" err="1"/>
              <a:t>TransLangg</a:t>
            </a:r>
            <a:r>
              <a:rPr lang="en-US" sz="1200" dirty="0"/>
              <a:t> generates a zip package of transcriptions, making it convenient for users to access and manage their transcribed content.</a:t>
            </a:r>
            <a:endParaRPr lang="en-US" sz="1200">
              <a:ea typeface="Calibri"/>
              <a:cs typeface="Calibri"/>
            </a:endParaRPr>
          </a:p>
          <a:p>
            <a:pPr>
              <a:spcAft>
                <a:spcPts val="600"/>
              </a:spcAft>
              <a:buFont typeface="Arial" panose="020B0604020202020204" pitchFamily="34" charset="0"/>
              <a:buChar char="•"/>
            </a:pPr>
            <a:r>
              <a:rPr lang="en-US" sz="1200" b="1" dirty="0"/>
              <a:t>Continuous Improvement:</a:t>
            </a:r>
            <a:r>
              <a:rPr lang="en-US" sz="1200" dirty="0"/>
              <a:t> The platform is committed to ongoing enhancement, with a feedback loop, post-launch evaluation, and agile development approach to meet changing user needs and technological advancements</a:t>
            </a:r>
            <a:endParaRPr lang="en-US" sz="1200">
              <a:ea typeface="Calibri"/>
              <a:cs typeface="Calibri"/>
            </a:endParaRPr>
          </a:p>
        </p:txBody>
      </p:sp>
    </p:spTree>
    <p:extLst>
      <p:ext uri="{BB962C8B-B14F-4D97-AF65-F5344CB8AC3E}">
        <p14:creationId xmlns:p14="http://schemas.microsoft.com/office/powerpoint/2010/main" val="313268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99FBE44-72BA-4B12-9783-92DEB09D3052}"/>
              </a:ext>
            </a:extLst>
          </p:cNvPr>
          <p:cNvSpPr>
            <a:spLocks noGrp="1"/>
          </p:cNvSpPr>
          <p:nvPr>
            <p:ph type="title"/>
          </p:nvPr>
        </p:nvSpPr>
        <p:spPr>
          <a:xfrm>
            <a:off x="628650" y="273843"/>
            <a:ext cx="4168866" cy="994173"/>
          </a:xfrm>
        </p:spPr>
        <p:txBody>
          <a:bodyPr vert="horz" lIns="91440" tIns="45720" rIns="91440" bIns="45720" rtlCol="0" anchor="ctr">
            <a:normAutofit/>
          </a:bodyPr>
          <a:lstStyle/>
          <a:p>
            <a:pPr>
              <a:spcBef>
                <a:spcPct val="0"/>
              </a:spcBef>
            </a:pPr>
            <a:r>
              <a:rPr lang="en-US" sz="4400" kern="1200">
                <a:solidFill>
                  <a:schemeClr val="tx1"/>
                </a:solidFill>
                <a:latin typeface="+mj-lt"/>
                <a:ea typeface="+mj-ea"/>
                <a:cs typeface="+mj-cs"/>
              </a:rPr>
              <a:t>Justifications</a:t>
            </a:r>
          </a:p>
        </p:txBody>
      </p:sp>
      <p:sp>
        <p:nvSpPr>
          <p:cNvPr id="11"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6521" y="0"/>
            <a:ext cx="851299" cy="35849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Subtitle 3">
            <a:extLst>
              <a:ext uri="{FF2B5EF4-FFF2-40B4-BE49-F238E27FC236}">
                <a16:creationId xmlns:a16="http://schemas.microsoft.com/office/drawing/2014/main" id="{6FD068F3-AC23-92E5-4C4A-F8664AFD2B6C}"/>
              </a:ext>
            </a:extLst>
          </p:cNvPr>
          <p:cNvSpPr>
            <a:spLocks noGrp="1"/>
          </p:cNvSpPr>
          <p:nvPr>
            <p:ph type="subTitle" idx="1"/>
          </p:nvPr>
        </p:nvSpPr>
        <p:spPr>
          <a:xfrm>
            <a:off x="628650" y="1369218"/>
            <a:ext cx="4168866" cy="3263504"/>
          </a:xfrm>
        </p:spPr>
        <p:txBody>
          <a:bodyPr spcFirstLastPara="1" vert="horz" wrap="square" lIns="91440" tIns="45720" rIns="91440" bIns="45720" rtlCol="0" anchor="t" anchorCtr="0">
            <a:noAutofit/>
          </a:bodyPr>
          <a:lstStyle/>
          <a:p>
            <a:pPr>
              <a:spcAft>
                <a:spcPts val="600"/>
              </a:spcAft>
              <a:buFont typeface="Arial" panose="020B0604020202020204" pitchFamily="34" charset="0"/>
              <a:buChar char="•"/>
            </a:pPr>
            <a:r>
              <a:rPr lang="en-US" sz="1000" b="1" dirty="0"/>
              <a:t>Efficiency and Productivity:</a:t>
            </a:r>
            <a:r>
              <a:rPr lang="en-US" sz="1000" dirty="0"/>
              <a:t> Automated transcription using the Whisper ASR model significantly reduces the time and effort required for transcription, enhancing user efficiency and productivity.</a:t>
            </a:r>
            <a:endParaRPr lang="en-US" sz="1000">
              <a:ea typeface="Calibri"/>
              <a:cs typeface="Calibri"/>
            </a:endParaRPr>
          </a:p>
          <a:p>
            <a:pPr>
              <a:spcAft>
                <a:spcPts val="600"/>
              </a:spcAft>
              <a:buFont typeface="Arial" panose="020B0604020202020204" pitchFamily="34" charset="0"/>
              <a:buChar char="•"/>
            </a:pPr>
            <a:r>
              <a:rPr lang="en-US" sz="1000" b="1" dirty="0"/>
              <a:t>Global Accessibility:</a:t>
            </a:r>
            <a:r>
              <a:rPr lang="en-US" sz="1000" dirty="0"/>
              <a:t> Multilingual support and user-defined language selection make </a:t>
            </a:r>
            <a:r>
              <a:rPr lang="en-US" sz="1000" err="1"/>
              <a:t>TransLangg</a:t>
            </a:r>
            <a:r>
              <a:rPr lang="en-US" sz="1000" dirty="0"/>
              <a:t> accessible to a diverse global audience, ensuring that language is not a barrier to transcription.</a:t>
            </a:r>
            <a:endParaRPr lang="en-US" sz="1000">
              <a:ea typeface="Calibri"/>
              <a:cs typeface="Calibri"/>
            </a:endParaRPr>
          </a:p>
          <a:p>
            <a:pPr>
              <a:spcAft>
                <a:spcPts val="600"/>
              </a:spcAft>
              <a:buFont typeface="Arial" panose="020B0604020202020204" pitchFamily="34" charset="0"/>
              <a:buChar char="•"/>
            </a:pPr>
            <a:r>
              <a:rPr lang="en-US" sz="1000" b="1" dirty="0"/>
              <a:t>User-Centered Approach:</a:t>
            </a:r>
            <a:r>
              <a:rPr lang="en-US" sz="1000" dirty="0"/>
              <a:t> User control over target language empowers users to work in the language of their choice, improving user satisfaction and comfort.</a:t>
            </a:r>
            <a:endParaRPr lang="en-US" sz="1000">
              <a:ea typeface="Calibri"/>
              <a:cs typeface="Calibri"/>
            </a:endParaRPr>
          </a:p>
          <a:p>
            <a:pPr>
              <a:spcAft>
                <a:spcPts val="600"/>
              </a:spcAft>
              <a:buFont typeface="Arial" panose="020B0604020202020204" pitchFamily="34" charset="0"/>
              <a:buChar char="•"/>
            </a:pPr>
            <a:r>
              <a:rPr lang="en-US" sz="1000" b="1" dirty="0"/>
              <a:t>Enhanced Accuracy:</a:t>
            </a:r>
            <a:r>
              <a:rPr lang="en-US" sz="1000" dirty="0"/>
              <a:t> The Whisper ASR model minimizes transcription errors, increasing the accuracy and reliability of transcribed content.</a:t>
            </a:r>
            <a:endParaRPr lang="en-US" sz="1000">
              <a:ea typeface="Calibri"/>
              <a:cs typeface="Calibri"/>
            </a:endParaRPr>
          </a:p>
          <a:p>
            <a:pPr>
              <a:spcAft>
                <a:spcPts val="600"/>
              </a:spcAft>
              <a:buFont typeface="Arial" panose="020B0604020202020204" pitchFamily="34" charset="0"/>
              <a:buChar char="•"/>
            </a:pPr>
            <a:r>
              <a:rPr lang="en-US" sz="1000" b="1" dirty="0"/>
              <a:t>Accountability:</a:t>
            </a:r>
            <a:r>
              <a:rPr lang="en-US" sz="1000" dirty="0"/>
              <a:t> Error handling and logging features promote transparency and accountability in the transcription process, fostering trust among users.</a:t>
            </a:r>
            <a:endParaRPr lang="en-US" sz="1000">
              <a:ea typeface="Calibri"/>
              <a:cs typeface="Calibri"/>
            </a:endParaRPr>
          </a:p>
          <a:p>
            <a:pPr>
              <a:spcAft>
                <a:spcPts val="600"/>
              </a:spcAft>
              <a:buFont typeface="Arial" panose="020B0604020202020204" pitchFamily="34" charset="0"/>
              <a:buChar char="•"/>
            </a:pPr>
            <a:r>
              <a:rPr lang="en-US" sz="1000" b="1" dirty="0"/>
              <a:t>Resource Optimization:</a:t>
            </a:r>
            <a:r>
              <a:rPr lang="en-US" sz="1000" dirty="0"/>
              <a:t> Transcription history management prevents the duplication of transcription efforts, optimizing time and resources for users.</a:t>
            </a:r>
            <a:endParaRPr lang="en-US" sz="1000">
              <a:ea typeface="Calibri"/>
              <a:cs typeface="Calibri"/>
            </a:endParaRPr>
          </a:p>
          <a:p>
            <a:pPr>
              <a:spcAft>
                <a:spcPts val="600"/>
              </a:spcAft>
              <a:buFont typeface="Arial" panose="020B0604020202020204" pitchFamily="34" charset="0"/>
              <a:buChar char="•"/>
            </a:pPr>
            <a:r>
              <a:rPr lang="en-US" sz="1000" b="1" dirty="0"/>
              <a:t>Long-Term Adaptability:</a:t>
            </a:r>
            <a:r>
              <a:rPr lang="en-US" sz="1000" dirty="0"/>
              <a:t> User feedback and continuous improvement mechanisms guarantee that </a:t>
            </a:r>
            <a:r>
              <a:rPr lang="en-US" sz="1000" err="1"/>
              <a:t>TransLangg</a:t>
            </a:r>
            <a:r>
              <a:rPr lang="en-US" sz="1000" dirty="0"/>
              <a:t> remains adaptable and responsive to evolving user needs, ensuring its longevity and relevance.</a:t>
            </a:r>
            <a:br>
              <a:rPr lang="en-US" sz="1000" dirty="0"/>
            </a:br>
            <a:endParaRPr lang="en-US" sz="1000">
              <a:ea typeface="Calibri"/>
              <a:cs typeface="Calibri"/>
            </a:endParaRPr>
          </a:p>
        </p:txBody>
      </p:sp>
      <p:sp>
        <p:nvSpPr>
          <p:cNvPr id="13"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5982" y="1968359"/>
            <a:ext cx="609320" cy="609320"/>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84313" y="913898"/>
            <a:ext cx="1790700" cy="17907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5982" y="0"/>
            <a:ext cx="1736438" cy="1163244"/>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19"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93478" y="998679"/>
            <a:ext cx="0" cy="1198281"/>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54162" y="3084060"/>
            <a:ext cx="889838" cy="1328738"/>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3"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4565205" y="3108841"/>
            <a:ext cx="3062574"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5982" y="3722002"/>
            <a:ext cx="1982514" cy="1421498"/>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89594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0"/>
            <a:ext cx="4562585" cy="51435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99FBE44-72BA-4B12-9783-92DEB09D3052}"/>
              </a:ext>
            </a:extLst>
          </p:cNvPr>
          <p:cNvSpPr>
            <a:spLocks noGrp="1"/>
          </p:cNvSpPr>
          <p:nvPr>
            <p:ph type="title"/>
          </p:nvPr>
        </p:nvSpPr>
        <p:spPr>
          <a:xfrm>
            <a:off x="866668" y="478321"/>
            <a:ext cx="3213298" cy="4182578"/>
          </a:xfrm>
        </p:spPr>
        <p:txBody>
          <a:bodyPr vert="horz" lIns="91440" tIns="45720" rIns="91440" bIns="45720" rtlCol="0" anchor="ctr">
            <a:normAutofit/>
          </a:bodyPr>
          <a:lstStyle/>
          <a:p>
            <a:pPr>
              <a:spcBef>
                <a:spcPct val="0"/>
              </a:spcBef>
            </a:pPr>
            <a:r>
              <a:rPr lang="en-US" sz="2800" b="1" kern="1200" dirty="0">
                <a:solidFill>
                  <a:schemeClr val="bg1"/>
                </a:solidFill>
                <a:latin typeface="+mj-lt"/>
                <a:ea typeface="+mj-ea"/>
                <a:cs typeface="+mj-cs"/>
              </a:rPr>
              <a:t>Current </a:t>
            </a:r>
            <a:r>
              <a:rPr lang="en-US" sz="2800" b="1" dirty="0">
                <a:solidFill>
                  <a:schemeClr val="bg1"/>
                </a:solidFill>
              </a:rPr>
              <a:t>Status</a:t>
            </a:r>
            <a:r>
              <a:rPr lang="en-US" sz="2800" b="1" kern="1200" dirty="0">
                <a:solidFill>
                  <a:schemeClr val="bg1"/>
                </a:solidFill>
                <a:latin typeface="+mj-lt"/>
                <a:ea typeface="+mj-ea"/>
                <a:cs typeface="+mj-cs"/>
              </a:rPr>
              <a:t> of </a:t>
            </a:r>
            <a:br>
              <a:rPr lang="en-US" sz="2800" b="1" dirty="0"/>
            </a:br>
            <a:r>
              <a:rPr lang="en-US" sz="2800" b="1" kern="1200" dirty="0">
                <a:solidFill>
                  <a:schemeClr val="bg1"/>
                </a:solidFill>
                <a:latin typeface="+mj-lt"/>
                <a:ea typeface="+mj-ea"/>
                <a:cs typeface="+mj-cs"/>
              </a:rPr>
              <a:t>the</a:t>
            </a:r>
            <a:r>
              <a:rPr lang="en-US" sz="2800" b="1" dirty="0">
                <a:solidFill>
                  <a:schemeClr val="bg1"/>
                </a:solidFill>
              </a:rPr>
              <a:t> Initial Prototype</a:t>
            </a:r>
            <a:endParaRPr lang="en-US" sz="2800" b="1" kern="1200" dirty="0">
              <a:solidFill>
                <a:schemeClr val="bg1"/>
              </a:solidFill>
              <a:latin typeface="+mj-lt"/>
              <a:ea typeface="Calibri Light"/>
              <a:cs typeface="Calibri Light"/>
            </a:endParaRPr>
          </a:p>
        </p:txBody>
      </p:sp>
      <p:sp>
        <p:nvSpPr>
          <p:cNvPr id="45" name="Rectangle 44">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0" y="0"/>
            <a:ext cx="4571992"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ubtitle 3">
            <a:extLst>
              <a:ext uri="{FF2B5EF4-FFF2-40B4-BE49-F238E27FC236}">
                <a16:creationId xmlns:a16="http://schemas.microsoft.com/office/drawing/2014/main" id="{6FD068F3-AC23-92E5-4C4A-F8664AFD2B6C}"/>
              </a:ext>
            </a:extLst>
          </p:cNvPr>
          <p:cNvSpPr>
            <a:spLocks noGrp="1"/>
          </p:cNvSpPr>
          <p:nvPr>
            <p:ph type="subTitle" idx="1"/>
          </p:nvPr>
        </p:nvSpPr>
        <p:spPr>
          <a:xfrm>
            <a:off x="5054598" y="478321"/>
            <a:ext cx="3229410" cy="4395710"/>
          </a:xfrm>
        </p:spPr>
        <p:txBody>
          <a:bodyPr spcFirstLastPara="1" vert="horz" lIns="91440" tIns="45720" rIns="91440" bIns="45720" rtlCol="0" anchor="ctr" anchorCtr="0">
            <a:normAutofit/>
          </a:bodyPr>
          <a:lstStyle/>
          <a:p>
            <a:pPr marL="0" indent="0" algn="just">
              <a:spcBef>
                <a:spcPts val="1000"/>
              </a:spcBef>
              <a:spcAft>
                <a:spcPts val="600"/>
              </a:spcAft>
            </a:pPr>
            <a:r>
              <a:rPr lang="en-US" sz="1200" kern="1200" dirty="0">
                <a:latin typeface="+mn-lt"/>
                <a:ea typeface="+mn-ea"/>
                <a:cs typeface="+mn-cs"/>
              </a:rPr>
              <a:t>The current status of the initial prototype of </a:t>
            </a:r>
            <a:r>
              <a:rPr lang="en-US" sz="1200" kern="1200" dirty="0" err="1">
                <a:latin typeface="+mn-lt"/>
                <a:ea typeface="+mn-ea"/>
                <a:cs typeface="+mn-cs"/>
              </a:rPr>
              <a:t>TransLangg</a:t>
            </a:r>
            <a:r>
              <a:rPr lang="en-US" sz="1200" kern="1200" dirty="0">
                <a:latin typeface="+mn-lt"/>
                <a:ea typeface="+mn-ea"/>
                <a:cs typeface="+mn-cs"/>
              </a:rPr>
              <a:t> is in the development phase. The team has successfully integrated the Whisper ASR model for automated transcription, and the platform supports multiple languages, providing users with language flexibility. It allows users to select their preferred target language for transcription. Additionally, features like error handling, accountability through logging, and efficient transcription history management are functional</a:t>
            </a:r>
            <a:endParaRPr lang="en-US" dirty="0">
              <a:ea typeface="+mn-ea"/>
              <a:cs typeface="+mn-cs"/>
            </a:endParaRPr>
          </a:p>
          <a:p>
            <a:pPr marL="0" indent="0" algn="just">
              <a:spcBef>
                <a:spcPts val="1000"/>
              </a:spcBef>
              <a:spcAft>
                <a:spcPts val="600"/>
              </a:spcAft>
            </a:pPr>
            <a:r>
              <a:rPr lang="en-US" sz="1200" kern="1200" dirty="0">
                <a:latin typeface="+mn-lt"/>
                <a:ea typeface="+mn-ea"/>
                <a:cs typeface="+mn-cs"/>
              </a:rPr>
              <a:t>It's important to note that while the initial prototype of </a:t>
            </a:r>
            <a:r>
              <a:rPr lang="en-US" sz="1200" kern="1200" dirty="0" err="1">
                <a:latin typeface="+mn-lt"/>
                <a:ea typeface="+mn-ea"/>
                <a:cs typeface="+mn-cs"/>
              </a:rPr>
              <a:t>TransLangg</a:t>
            </a:r>
            <a:r>
              <a:rPr lang="en-US" sz="1200" kern="1200" dirty="0">
                <a:latin typeface="+mn-lt"/>
                <a:ea typeface="+mn-ea"/>
                <a:cs typeface="+mn-cs"/>
              </a:rPr>
              <a:t> has made significant strides in terms of functionality, it is still in the early stages of development. Further testing, refinement, and user feedback are essential to fine-tune the platform and ensure it meets the high standards expected by its target user base, including researchers, journalists, content creators, and businesses. The development team is dedicated to delivering a robust and user-friendly final product.</a:t>
            </a:r>
            <a:endParaRPr lang="en-US" sz="1200" kern="1200" dirty="0">
              <a:latin typeface="+mn-lt"/>
              <a:ea typeface="Calibri" panose="020F0502020204030204"/>
              <a:cs typeface="Calibri" panose="020F0502020204030204"/>
            </a:endParaRPr>
          </a:p>
        </p:txBody>
      </p:sp>
    </p:spTree>
    <p:extLst>
      <p:ext uri="{BB962C8B-B14F-4D97-AF65-F5344CB8AC3E}">
        <p14:creationId xmlns:p14="http://schemas.microsoft.com/office/powerpoint/2010/main" val="366531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F879AC3-D4CE-493C-ADC7-06205677F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31" name="Freeform: Shape 30">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87628" cy="51435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5" name="demo_video_compressed">
            <a:hlinkClick r:id="" action="ppaction://media"/>
            <a:extLst>
              <a:ext uri="{FF2B5EF4-FFF2-40B4-BE49-F238E27FC236}">
                <a16:creationId xmlns:a16="http://schemas.microsoft.com/office/drawing/2014/main" id="{ED327B99-D5EE-A0AB-8EFC-540520DBE2E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90114" y="739853"/>
            <a:ext cx="6880367" cy="3663794"/>
          </a:xfrm>
          <a:prstGeom prst="rect">
            <a:avLst/>
          </a:prstGeom>
        </p:spPr>
      </p:pic>
    </p:spTree>
    <p:extLst>
      <p:ext uri="{BB962C8B-B14F-4D97-AF65-F5344CB8AC3E}">
        <p14:creationId xmlns:p14="http://schemas.microsoft.com/office/powerpoint/2010/main" val="1016297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BEE6C124-6D69-100E-EE84-6E854F76FD12}"/>
              </a:ext>
            </a:extLst>
          </p:cNvPr>
          <p:cNvSpPr>
            <a:spLocks noGrp="1"/>
          </p:cNvSpPr>
          <p:nvPr>
            <p:ph type="title"/>
          </p:nvPr>
        </p:nvSpPr>
        <p:spPr>
          <a:xfrm>
            <a:off x="515125" y="865179"/>
            <a:ext cx="2400300" cy="3345872"/>
          </a:xfrm>
        </p:spPr>
        <p:txBody>
          <a:bodyPr vert="horz" lIns="91440" tIns="45720" rIns="91440" bIns="45720" rtlCol="0" anchor="ctr">
            <a:normAutofit/>
          </a:bodyPr>
          <a:lstStyle/>
          <a:p>
            <a:pPr>
              <a:spcBef>
                <a:spcPct val="0"/>
              </a:spcBef>
            </a:pPr>
            <a:r>
              <a:rPr lang="en-US" sz="4400" kern="1200">
                <a:solidFill>
                  <a:srgbClr val="FFFFFF"/>
                </a:solidFill>
                <a:latin typeface="+mj-lt"/>
                <a:ea typeface="+mj-ea"/>
                <a:cs typeface="+mj-cs"/>
              </a:rPr>
              <a:t>Market Potential</a:t>
            </a:r>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Subtitle 3">
            <a:extLst>
              <a:ext uri="{FF2B5EF4-FFF2-40B4-BE49-F238E27FC236}">
                <a16:creationId xmlns:a16="http://schemas.microsoft.com/office/drawing/2014/main" id="{837C0FB4-CBBA-9418-6946-AA86F2D57D72}"/>
              </a:ext>
            </a:extLst>
          </p:cNvPr>
          <p:cNvSpPr>
            <a:spLocks noGrp="1"/>
          </p:cNvSpPr>
          <p:nvPr>
            <p:ph type="subTitle" idx="1"/>
          </p:nvPr>
        </p:nvSpPr>
        <p:spPr>
          <a:xfrm>
            <a:off x="3335481" y="443508"/>
            <a:ext cx="5580770" cy="4189214"/>
          </a:xfrm>
        </p:spPr>
        <p:txBody>
          <a:bodyPr vert="horz" lIns="91440" tIns="45720" rIns="91440" bIns="45720" rtlCol="0" anchor="ctr">
            <a:normAutofit/>
          </a:bodyPr>
          <a:lstStyle/>
          <a:p>
            <a:pPr marL="285750">
              <a:spcAft>
                <a:spcPts val="600"/>
              </a:spcAft>
              <a:buFont typeface="Arial" panose="020B0604020202020204" pitchFamily="34" charset="0"/>
              <a:buChar char="•"/>
            </a:pPr>
            <a:r>
              <a:rPr lang="en-US" dirty="0"/>
              <a:t>Market Demand</a:t>
            </a:r>
          </a:p>
          <a:p>
            <a:pPr marL="285750">
              <a:spcAft>
                <a:spcPts val="600"/>
              </a:spcAft>
              <a:buFont typeface="Arial" panose="020B0604020202020204" pitchFamily="34" charset="0"/>
              <a:buChar char="•"/>
            </a:pPr>
            <a:r>
              <a:rPr lang="en-US" dirty="0"/>
              <a:t>High demand across industries</a:t>
            </a:r>
            <a:endParaRPr lang="en-US" dirty="0">
              <a:ea typeface="Calibri"/>
              <a:cs typeface="Calibri"/>
            </a:endParaRPr>
          </a:p>
          <a:p>
            <a:pPr marL="285750">
              <a:spcAft>
                <a:spcPts val="600"/>
              </a:spcAft>
              <a:buFont typeface="Arial" panose="020B0604020202020204" pitchFamily="34" charset="0"/>
              <a:buChar char="•"/>
            </a:pPr>
            <a:r>
              <a:rPr lang="en-US" dirty="0"/>
              <a:t>Competitive Advantage</a:t>
            </a:r>
            <a:endParaRPr lang="en-US" dirty="0">
              <a:ea typeface="Calibri"/>
              <a:cs typeface="Calibri"/>
            </a:endParaRPr>
          </a:p>
          <a:p>
            <a:pPr marL="285750">
              <a:spcAft>
                <a:spcPts val="600"/>
              </a:spcAft>
              <a:buFont typeface="Arial" panose="020B0604020202020204" pitchFamily="34" charset="0"/>
              <a:buChar char="•"/>
            </a:pPr>
            <a:r>
              <a:rPr lang="en-US" dirty="0"/>
              <a:t>We add new value to already booming market</a:t>
            </a:r>
            <a:endParaRPr lang="en-US" dirty="0">
              <a:ea typeface="Calibri"/>
              <a:cs typeface="Calibri"/>
            </a:endParaRPr>
          </a:p>
          <a:p>
            <a:pPr marL="285750">
              <a:spcAft>
                <a:spcPts val="600"/>
              </a:spcAft>
              <a:buFont typeface="Arial" panose="020B0604020202020204" pitchFamily="34" charset="0"/>
              <a:buChar char="•"/>
            </a:pPr>
            <a:r>
              <a:rPr lang="en-US" dirty="0"/>
              <a:t>Offering a comprehensive solution with Whisper ASR model</a:t>
            </a:r>
          </a:p>
        </p:txBody>
      </p:sp>
    </p:spTree>
    <p:extLst>
      <p:ext uri="{BB962C8B-B14F-4D97-AF65-F5344CB8AC3E}">
        <p14:creationId xmlns:p14="http://schemas.microsoft.com/office/powerpoint/2010/main" val="10381336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FFCBE8D9-F2E9-93E0-FE32-BA5358832A79}"/>
              </a:ext>
            </a:extLst>
          </p:cNvPr>
          <p:cNvSpPr>
            <a:spLocks noGrp="1"/>
          </p:cNvSpPr>
          <p:nvPr>
            <p:ph type="subTitle" idx="1"/>
          </p:nvPr>
        </p:nvSpPr>
        <p:spPr/>
        <p:txBody>
          <a:bodyPr>
            <a:normAutofit/>
          </a:bodyPr>
          <a:lstStyle/>
          <a:p>
            <a:pPr algn="just"/>
            <a:r>
              <a:rPr lang="en-US" dirty="0"/>
              <a:t>     Subscription-based model or pay-per use</a:t>
            </a:r>
            <a:endParaRPr lang="en-US"/>
          </a:p>
        </p:txBody>
      </p:sp>
      <p:sp>
        <p:nvSpPr>
          <p:cNvPr id="3" name="Subtitle 2">
            <a:extLst>
              <a:ext uri="{FF2B5EF4-FFF2-40B4-BE49-F238E27FC236}">
                <a16:creationId xmlns:a16="http://schemas.microsoft.com/office/drawing/2014/main" id="{3BAB3A25-D85A-08D7-37CB-0E9FC994D3D2}"/>
              </a:ext>
            </a:extLst>
          </p:cNvPr>
          <p:cNvSpPr>
            <a:spLocks noGrp="1"/>
          </p:cNvSpPr>
          <p:nvPr>
            <p:ph type="subTitle" idx="2"/>
          </p:nvPr>
        </p:nvSpPr>
        <p:spPr/>
        <p:txBody>
          <a:bodyPr>
            <a:normAutofit/>
          </a:bodyPr>
          <a:lstStyle/>
          <a:p>
            <a:r>
              <a:rPr lang="en-US" dirty="0"/>
              <a:t>       Ad-Supported Free Plan or freemium</a:t>
            </a:r>
          </a:p>
        </p:txBody>
      </p:sp>
      <p:sp>
        <p:nvSpPr>
          <p:cNvPr id="4" name="Subtitle 3">
            <a:extLst>
              <a:ext uri="{FF2B5EF4-FFF2-40B4-BE49-F238E27FC236}">
                <a16:creationId xmlns:a16="http://schemas.microsoft.com/office/drawing/2014/main" id="{76C0D804-4272-48B8-5E16-3B57E89CF4EF}"/>
              </a:ext>
            </a:extLst>
          </p:cNvPr>
          <p:cNvSpPr>
            <a:spLocks noGrp="1"/>
          </p:cNvSpPr>
          <p:nvPr>
            <p:ph type="subTitle" idx="3"/>
          </p:nvPr>
        </p:nvSpPr>
        <p:spPr/>
        <p:txBody>
          <a:bodyPr/>
          <a:lstStyle/>
          <a:p>
            <a:pPr algn="l"/>
            <a:r>
              <a:rPr lang="en-US" dirty="0"/>
              <a:t>      Data Monetization: Aggregated, anonymized user data may be used for research and insights, generating additional revenue.</a:t>
            </a:r>
            <a:endParaRPr lang="en-US"/>
          </a:p>
        </p:txBody>
      </p:sp>
      <p:sp>
        <p:nvSpPr>
          <p:cNvPr id="5" name="Subtitle 4">
            <a:extLst>
              <a:ext uri="{FF2B5EF4-FFF2-40B4-BE49-F238E27FC236}">
                <a16:creationId xmlns:a16="http://schemas.microsoft.com/office/drawing/2014/main" id="{7066EE64-B027-AA95-31EB-990F74CC0AF7}"/>
              </a:ext>
            </a:extLst>
          </p:cNvPr>
          <p:cNvSpPr>
            <a:spLocks noGrp="1"/>
          </p:cNvSpPr>
          <p:nvPr>
            <p:ph type="subTitle" idx="4"/>
          </p:nvPr>
        </p:nvSpPr>
        <p:spPr/>
        <p:txBody>
          <a:bodyPr>
            <a:normAutofit lnSpcReduction="10000"/>
          </a:bodyPr>
          <a:lstStyle/>
          <a:p>
            <a:pPr algn="l"/>
            <a:endParaRPr lang="en-US" dirty="0"/>
          </a:p>
          <a:p>
            <a:pPr algn="l"/>
            <a:endParaRPr lang="en-US" dirty="0"/>
          </a:p>
          <a:p>
            <a:pPr algn="l"/>
            <a:r>
              <a:rPr lang="en-US" dirty="0">
                <a:cs typeface="Segoe UI"/>
              </a:rPr>
              <a:t>      Exploring partnerships, licensing APIs, or premium features</a:t>
            </a:r>
          </a:p>
          <a:p>
            <a:pPr algn="l"/>
            <a:br>
              <a:rPr lang="en-US" dirty="0">
                <a:latin typeface="Segoe UI"/>
                <a:cs typeface="Segoe UI"/>
              </a:rPr>
            </a:br>
            <a:endParaRPr lang="en-US">
              <a:cs typeface="Segoe UI"/>
            </a:endParaRPr>
          </a:p>
          <a:p>
            <a:pPr algn="l"/>
            <a:endParaRPr lang="en-US" dirty="0"/>
          </a:p>
        </p:txBody>
      </p:sp>
      <p:sp>
        <p:nvSpPr>
          <p:cNvPr id="6" name="Title 5">
            <a:extLst>
              <a:ext uri="{FF2B5EF4-FFF2-40B4-BE49-F238E27FC236}">
                <a16:creationId xmlns:a16="http://schemas.microsoft.com/office/drawing/2014/main" id="{8594F87D-9F34-CAC1-7D67-93621336BC07}"/>
              </a:ext>
            </a:extLst>
          </p:cNvPr>
          <p:cNvSpPr>
            <a:spLocks noGrp="1"/>
          </p:cNvSpPr>
          <p:nvPr>
            <p:ph type="title"/>
          </p:nvPr>
        </p:nvSpPr>
        <p:spPr/>
        <p:txBody>
          <a:bodyPr/>
          <a:lstStyle/>
          <a:p>
            <a:r>
              <a:rPr lang="en-US" dirty="0">
                <a:ea typeface="Calibri Light"/>
                <a:cs typeface="Calibri Light"/>
              </a:rPr>
              <a:t>Our Business Model</a:t>
            </a:r>
            <a:endParaRPr lang="en-US" dirty="0"/>
          </a:p>
        </p:txBody>
      </p:sp>
      <p:sp>
        <p:nvSpPr>
          <p:cNvPr id="7" name="Subtitle 6">
            <a:extLst>
              <a:ext uri="{FF2B5EF4-FFF2-40B4-BE49-F238E27FC236}">
                <a16:creationId xmlns:a16="http://schemas.microsoft.com/office/drawing/2014/main" id="{BB4E988A-E959-63CF-2A8A-3FA24E65A166}"/>
              </a:ext>
            </a:extLst>
          </p:cNvPr>
          <p:cNvSpPr>
            <a:spLocks noGrp="1"/>
          </p:cNvSpPr>
          <p:nvPr>
            <p:ph type="subTitle" idx="5"/>
          </p:nvPr>
        </p:nvSpPr>
        <p:spPr/>
        <p:txBody>
          <a:bodyPr>
            <a:normAutofit/>
          </a:bodyPr>
          <a:lstStyle/>
          <a:p>
            <a:r>
              <a:rPr lang="en-US" dirty="0"/>
              <a:t>      Custom Enterprise Plans tailored to specific needs, including API access and volume discounts</a:t>
            </a:r>
            <a:endParaRPr lang="en-US"/>
          </a:p>
        </p:txBody>
      </p:sp>
    </p:spTree>
    <p:extLst>
      <p:ext uri="{BB962C8B-B14F-4D97-AF65-F5344CB8AC3E}">
        <p14:creationId xmlns:p14="http://schemas.microsoft.com/office/powerpoint/2010/main" val="3447058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80C784-110D-4B06-88CC-598E9649DB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51434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08C4E0-4DED-48FF-8CF1-AE38C67591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2284" y="271004"/>
            <a:ext cx="4065212" cy="456978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DF7F489-3E92-BEF0-6DC5-9393FDC7AEBD}"/>
              </a:ext>
            </a:extLst>
          </p:cNvPr>
          <p:cNvSpPr>
            <a:spLocks noGrp="1"/>
          </p:cNvSpPr>
          <p:nvPr>
            <p:ph type="title"/>
          </p:nvPr>
        </p:nvSpPr>
        <p:spPr>
          <a:xfrm>
            <a:off x="322509" y="707367"/>
            <a:ext cx="3913420" cy="3689276"/>
          </a:xfrm>
        </p:spPr>
        <p:txBody>
          <a:bodyPr vert="horz" lIns="91440" tIns="45720" rIns="91440" bIns="45720" rtlCol="0" anchor="ctr">
            <a:normAutofit/>
          </a:bodyPr>
          <a:lstStyle/>
          <a:p>
            <a:pPr>
              <a:spcBef>
                <a:spcPct val="0"/>
              </a:spcBef>
            </a:pPr>
            <a:r>
              <a:rPr lang="en-US" sz="3600" kern="1200" dirty="0">
                <a:solidFill>
                  <a:schemeClr val="tx1">
                    <a:lumMod val="85000"/>
                    <a:lumOff val="15000"/>
                  </a:schemeClr>
                </a:solidFill>
                <a:latin typeface="+mj-lt"/>
                <a:ea typeface="+mj-ea"/>
                <a:cs typeface="+mj-cs"/>
              </a:rPr>
              <a:t>Team </a:t>
            </a:r>
            <a:r>
              <a:rPr lang="en-US" sz="3600" dirty="0">
                <a:solidFill>
                  <a:schemeClr val="tx1">
                    <a:lumMod val="85000"/>
                    <a:lumOff val="15000"/>
                  </a:schemeClr>
                </a:solidFill>
              </a:rPr>
              <a:t>Members </a:t>
            </a:r>
            <a:r>
              <a:rPr lang="en-US" sz="3600" kern="1200" dirty="0">
                <a:solidFill>
                  <a:schemeClr val="tx1">
                    <a:lumMod val="85000"/>
                    <a:lumOff val="15000"/>
                  </a:schemeClr>
                </a:solidFill>
                <a:latin typeface="+mj-lt"/>
                <a:ea typeface="+mj-ea"/>
                <a:cs typeface="+mj-cs"/>
              </a:rPr>
              <a:t>and </a:t>
            </a:r>
            <a:r>
              <a:rPr lang="en-US" sz="3600" dirty="0">
                <a:solidFill>
                  <a:schemeClr val="tx1">
                    <a:lumMod val="85000"/>
                    <a:lumOff val="15000"/>
                  </a:schemeClr>
                </a:solidFill>
              </a:rPr>
              <a:t>Contributions </a:t>
            </a:r>
            <a:endParaRPr lang="en-US" sz="3600" kern="1200" dirty="0">
              <a:solidFill>
                <a:schemeClr val="tx1">
                  <a:lumMod val="85000"/>
                  <a:lumOff val="15000"/>
                </a:schemeClr>
              </a:solidFill>
              <a:latin typeface="+mj-lt"/>
              <a:ea typeface="+mj-ea"/>
              <a:cs typeface="+mj-cs"/>
            </a:endParaRPr>
          </a:p>
        </p:txBody>
      </p:sp>
      <p:sp>
        <p:nvSpPr>
          <p:cNvPr id="4" name="Subtitle 3">
            <a:extLst>
              <a:ext uri="{FF2B5EF4-FFF2-40B4-BE49-F238E27FC236}">
                <a16:creationId xmlns:a16="http://schemas.microsoft.com/office/drawing/2014/main" id="{6991B7F0-F357-7FE7-6F8B-889C49C4322E}"/>
              </a:ext>
            </a:extLst>
          </p:cNvPr>
          <p:cNvSpPr>
            <a:spLocks noGrp="1"/>
          </p:cNvSpPr>
          <p:nvPr>
            <p:ph type="subTitle" idx="1"/>
          </p:nvPr>
        </p:nvSpPr>
        <p:spPr>
          <a:xfrm>
            <a:off x="4782957" y="774290"/>
            <a:ext cx="3530709" cy="3749715"/>
          </a:xfrm>
        </p:spPr>
        <p:txBody>
          <a:bodyPr vert="horz" lIns="91440" tIns="45720" rIns="91440" bIns="45720" rtlCol="0" anchor="ctr">
            <a:normAutofit/>
          </a:bodyPr>
          <a:lstStyle/>
          <a:p>
            <a:pPr>
              <a:spcAft>
                <a:spcPts val="600"/>
              </a:spcAft>
              <a:buFont typeface="Arial" panose="020B0604020202020204" pitchFamily="34" charset="0"/>
              <a:buChar char="•"/>
            </a:pPr>
            <a:r>
              <a:rPr lang="en-US" sz="1000" b="1" dirty="0"/>
              <a:t>18/10/2023: Conceptualization and Planning </a:t>
            </a:r>
            <a:r>
              <a:rPr lang="en-US" sz="1000" dirty="0"/>
              <a:t>1</a:t>
            </a:r>
            <a:r>
              <a:rPr lang="en-US" sz="1000" b="1" dirty="0"/>
              <a:t>. Member 1 (Project Manager)</a:t>
            </a:r>
            <a:r>
              <a:rPr lang="en-US" sz="1000" dirty="0"/>
              <a:t>: Led the conceptualization and planning stage, defining the project scope, objectives, and timelines. Created a comprehensive project plan, outlining tasks and responsibilities for each team member. Ensured alignment with the client's requirements and expectations.</a:t>
            </a:r>
            <a:endParaRPr lang="en-US" sz="1000" dirty="0">
              <a:ea typeface="Calibri" panose="020F0502020204030204"/>
              <a:cs typeface="Calibri" panose="020F0502020204030204"/>
            </a:endParaRPr>
          </a:p>
          <a:p>
            <a:pPr>
              <a:spcAft>
                <a:spcPts val="600"/>
              </a:spcAft>
              <a:buFont typeface="Arial" panose="020B0604020202020204" pitchFamily="34" charset="0"/>
              <a:buChar char="•"/>
            </a:pPr>
            <a:r>
              <a:rPr lang="en-US" sz="1000" b="1" dirty="0"/>
              <a:t>19/10/2023: Market Research and Analysis</a:t>
            </a:r>
            <a:r>
              <a:rPr lang="en-US" sz="1000" dirty="0"/>
              <a:t> 2. </a:t>
            </a:r>
            <a:r>
              <a:rPr lang="en-US" sz="1000" b="1" dirty="0"/>
              <a:t>Member 2 (Market Research Analyst)</a:t>
            </a:r>
            <a:r>
              <a:rPr lang="en-US" sz="1000" dirty="0"/>
              <a:t>: Conducted in-depth market research to identify target demographics, competitors, and potential opportunities. Analyzed data and produced a market analysis report to inform the project's direction.</a:t>
            </a:r>
            <a:endParaRPr lang="en-US" sz="1000" dirty="0">
              <a:ea typeface="Calibri"/>
              <a:cs typeface="Calibri"/>
            </a:endParaRPr>
          </a:p>
          <a:p>
            <a:pPr>
              <a:spcAft>
                <a:spcPts val="600"/>
              </a:spcAft>
              <a:buFont typeface="Arial" panose="020B0604020202020204" pitchFamily="34" charset="0"/>
              <a:buChar char="•"/>
            </a:pPr>
            <a:r>
              <a:rPr lang="en-US" sz="1000" b="1" dirty="0"/>
              <a:t>20/10/2023: Design and Prototyping</a:t>
            </a:r>
            <a:r>
              <a:rPr lang="en-US" sz="1000" dirty="0"/>
              <a:t> 3. </a:t>
            </a:r>
            <a:r>
              <a:rPr lang="en-US" sz="1000" b="1" dirty="0"/>
              <a:t>Member 3 (UI/UX Designer)</a:t>
            </a:r>
            <a:r>
              <a:rPr lang="en-US" sz="1000" dirty="0"/>
              <a:t>: Designed the application's user interface, focusing on user experience and visual aesthetics. Created wireframes and prototypes for client review and feedback.</a:t>
            </a:r>
            <a:endParaRPr lang="en-US" sz="1000" dirty="0">
              <a:ea typeface="Calibri"/>
              <a:cs typeface="Calibri"/>
            </a:endParaRPr>
          </a:p>
          <a:p>
            <a:pPr>
              <a:spcAft>
                <a:spcPts val="600"/>
              </a:spcAft>
              <a:buFont typeface="Arial" panose="020B0604020202020204" pitchFamily="34" charset="0"/>
              <a:buChar char="•"/>
            </a:pPr>
            <a:r>
              <a:rPr lang="en-US" sz="1000" b="1" dirty="0"/>
              <a:t>21/10/2023: Construction/Integration of APIs</a:t>
            </a:r>
            <a:r>
              <a:rPr lang="en-US" sz="1000" dirty="0"/>
              <a:t> 4. </a:t>
            </a:r>
            <a:r>
              <a:rPr lang="en-US" sz="1000" b="1" dirty="0"/>
              <a:t>Member 4 (Backend Developer)</a:t>
            </a:r>
            <a:r>
              <a:rPr lang="en-US" sz="1000" dirty="0"/>
              <a:t>: Led the construction and integration of APIs, ensuring the backend infrastructure was robust, scalable, and secure. Worked on API development, database integration, and data management.</a:t>
            </a:r>
            <a:endParaRPr lang="en-US" sz="1000" dirty="0">
              <a:ea typeface="Calibri"/>
              <a:cs typeface="Calibri"/>
            </a:endParaRPr>
          </a:p>
        </p:txBody>
      </p:sp>
      <p:cxnSp>
        <p:nvCxnSpPr>
          <p:cNvPr id="13" name="Straight Connector 12">
            <a:extLst>
              <a:ext uri="{FF2B5EF4-FFF2-40B4-BE49-F238E27FC236}">
                <a16:creationId xmlns:a16="http://schemas.microsoft.com/office/drawing/2014/main" id="{AFE97524-2AF7-40D7-8909-4B15DF1FF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88500"/>
            <a:ext cx="9144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9DF94E9-88AB-40DF-ABD9-A57240A327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524492" y="4207"/>
            <a:ext cx="0" cy="51435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29357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80C784-110D-4B06-88CC-598E9649DB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51434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08C4E0-4DED-48FF-8CF1-AE38C67591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2284" y="271004"/>
            <a:ext cx="4065212" cy="456978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DF7F489-3E92-BEF0-6DC5-9393FDC7AEBD}"/>
              </a:ext>
            </a:extLst>
          </p:cNvPr>
          <p:cNvSpPr>
            <a:spLocks noGrp="1"/>
          </p:cNvSpPr>
          <p:nvPr>
            <p:ph type="title"/>
          </p:nvPr>
        </p:nvSpPr>
        <p:spPr>
          <a:xfrm>
            <a:off x="322509" y="707367"/>
            <a:ext cx="3913420" cy="3689276"/>
          </a:xfrm>
        </p:spPr>
        <p:txBody>
          <a:bodyPr vert="horz" lIns="91440" tIns="45720" rIns="91440" bIns="45720" rtlCol="0" anchor="ctr">
            <a:normAutofit/>
          </a:bodyPr>
          <a:lstStyle/>
          <a:p>
            <a:pPr>
              <a:spcBef>
                <a:spcPct val="0"/>
              </a:spcBef>
            </a:pPr>
            <a:r>
              <a:rPr lang="en-US" sz="3600" kern="1200" dirty="0">
                <a:solidFill>
                  <a:schemeClr val="tx1">
                    <a:lumMod val="85000"/>
                    <a:lumOff val="15000"/>
                  </a:schemeClr>
                </a:solidFill>
                <a:latin typeface="+mj-lt"/>
                <a:ea typeface="+mj-ea"/>
                <a:cs typeface="+mj-cs"/>
              </a:rPr>
              <a:t>Team </a:t>
            </a:r>
            <a:r>
              <a:rPr lang="en-US" sz="3600" dirty="0">
                <a:solidFill>
                  <a:schemeClr val="tx1">
                    <a:lumMod val="85000"/>
                    <a:lumOff val="15000"/>
                  </a:schemeClr>
                </a:solidFill>
              </a:rPr>
              <a:t>Members </a:t>
            </a:r>
            <a:r>
              <a:rPr lang="en-US" sz="3600" kern="1200" dirty="0">
                <a:solidFill>
                  <a:schemeClr val="tx1">
                    <a:lumMod val="85000"/>
                    <a:lumOff val="15000"/>
                  </a:schemeClr>
                </a:solidFill>
                <a:latin typeface="+mj-lt"/>
                <a:ea typeface="+mj-ea"/>
                <a:cs typeface="+mj-cs"/>
              </a:rPr>
              <a:t>and </a:t>
            </a:r>
            <a:r>
              <a:rPr lang="en-US" sz="3600" dirty="0">
                <a:solidFill>
                  <a:schemeClr val="tx1">
                    <a:lumMod val="85000"/>
                    <a:lumOff val="15000"/>
                  </a:schemeClr>
                </a:solidFill>
              </a:rPr>
              <a:t>Contributions </a:t>
            </a:r>
            <a:endParaRPr lang="en-US" sz="3600" kern="1200" dirty="0">
              <a:solidFill>
                <a:schemeClr val="tx1">
                  <a:lumMod val="85000"/>
                  <a:lumOff val="15000"/>
                </a:schemeClr>
              </a:solidFill>
              <a:latin typeface="+mj-lt"/>
              <a:ea typeface="+mj-ea"/>
              <a:cs typeface="+mj-cs"/>
            </a:endParaRPr>
          </a:p>
        </p:txBody>
      </p:sp>
      <p:sp>
        <p:nvSpPr>
          <p:cNvPr id="4" name="Subtitle 3">
            <a:extLst>
              <a:ext uri="{FF2B5EF4-FFF2-40B4-BE49-F238E27FC236}">
                <a16:creationId xmlns:a16="http://schemas.microsoft.com/office/drawing/2014/main" id="{6991B7F0-F357-7FE7-6F8B-889C49C4322E}"/>
              </a:ext>
            </a:extLst>
          </p:cNvPr>
          <p:cNvSpPr>
            <a:spLocks noGrp="1"/>
          </p:cNvSpPr>
          <p:nvPr>
            <p:ph type="subTitle" idx="1"/>
          </p:nvPr>
        </p:nvSpPr>
        <p:spPr>
          <a:xfrm>
            <a:off x="4782957" y="774290"/>
            <a:ext cx="3530709" cy="3749715"/>
          </a:xfrm>
        </p:spPr>
        <p:txBody>
          <a:bodyPr vert="horz" lIns="91440" tIns="45720" rIns="91440" bIns="45720" rtlCol="0" anchor="ctr">
            <a:normAutofit lnSpcReduction="10000"/>
          </a:bodyPr>
          <a:lstStyle/>
          <a:p>
            <a:pPr>
              <a:buFont typeface="Arial" panose="020B0604020202020204" pitchFamily="34" charset="0"/>
              <a:buChar char="•"/>
            </a:pPr>
            <a:r>
              <a:rPr lang="en-US" sz="1000" b="1" dirty="0">
                <a:ea typeface="+mn-lt"/>
                <a:cs typeface="+mn-lt"/>
              </a:rPr>
              <a:t>22/09/2023: Testing and Quality Assurance</a:t>
            </a:r>
            <a:r>
              <a:rPr lang="en-US" sz="1000" dirty="0">
                <a:ea typeface="+mn-lt"/>
                <a:cs typeface="+mn-lt"/>
              </a:rPr>
              <a:t> 5. </a:t>
            </a:r>
            <a:r>
              <a:rPr lang="en-US" sz="1000" b="1" dirty="0">
                <a:ea typeface="+mn-lt"/>
                <a:cs typeface="+mn-lt"/>
              </a:rPr>
              <a:t>Member 5 (QA Engineer)</a:t>
            </a:r>
            <a:r>
              <a:rPr lang="en-US" sz="1000" dirty="0">
                <a:ea typeface="+mn-lt"/>
                <a:cs typeface="+mn-lt"/>
              </a:rPr>
              <a:t>: Conducted rigorous testing and quality assurance checks on the application. Identified and reported bugs, inconsistencies, and usability issues. Collaborated with the UI/UX designer and backend developer to ensure a seamless user experience.</a:t>
            </a:r>
          </a:p>
          <a:p>
            <a:pPr>
              <a:buFont typeface="Arial" panose="020B0604020202020204" pitchFamily="34" charset="0"/>
              <a:buChar char="•"/>
            </a:pPr>
            <a:endParaRPr lang="en-US" sz="1000" b="1" dirty="0">
              <a:ea typeface="+mn-lt"/>
              <a:cs typeface="+mn-lt"/>
            </a:endParaRPr>
          </a:p>
          <a:p>
            <a:pPr>
              <a:buFont typeface="Arial" panose="020B0604020202020204" pitchFamily="34" charset="0"/>
              <a:buChar char="•"/>
            </a:pPr>
            <a:r>
              <a:rPr lang="en-US" sz="1000" b="1" dirty="0">
                <a:ea typeface="+mn-lt"/>
                <a:cs typeface="+mn-lt"/>
              </a:rPr>
              <a:t>26/09/2023: Monitoring and Maintenance. Member 1 (Project Manager)</a:t>
            </a:r>
            <a:r>
              <a:rPr lang="en-US" sz="1000" dirty="0">
                <a:ea typeface="+mn-lt"/>
                <a:cs typeface="+mn-lt"/>
              </a:rPr>
              <a:t>: Oversaw the monitoring and maintenance phase, ensuring that the application was running smoothly in the production environment. Implemented monitoring tools and processes for performance optimization.</a:t>
            </a:r>
            <a:endParaRPr lang="en-US" dirty="0"/>
          </a:p>
          <a:p>
            <a:pPr>
              <a:buFont typeface="Arial" panose="020B0604020202020204" pitchFamily="34" charset="0"/>
              <a:buChar char="•"/>
            </a:pPr>
            <a:endParaRPr lang="en-US" sz="1000" b="1" dirty="0">
              <a:ea typeface="+mn-lt"/>
              <a:cs typeface="+mn-lt"/>
            </a:endParaRPr>
          </a:p>
          <a:p>
            <a:pPr>
              <a:buFont typeface="Arial" panose="020B0604020202020204" pitchFamily="34" charset="0"/>
              <a:buChar char="•"/>
            </a:pPr>
            <a:r>
              <a:rPr lang="en-US" sz="1000" b="1" dirty="0">
                <a:ea typeface="+mn-lt"/>
                <a:cs typeface="+mn-lt"/>
              </a:rPr>
              <a:t>27/09/2023: Feedback and Iteration</a:t>
            </a:r>
            <a:r>
              <a:rPr lang="en-US" sz="1000" dirty="0">
                <a:ea typeface="+mn-lt"/>
                <a:cs typeface="+mn-lt"/>
              </a:rPr>
              <a:t>. </a:t>
            </a:r>
            <a:r>
              <a:rPr lang="en-US" sz="1000" b="1" dirty="0">
                <a:ea typeface="+mn-lt"/>
                <a:cs typeface="+mn-lt"/>
              </a:rPr>
              <a:t>Member 2 (Market Research Analyst)</a:t>
            </a:r>
            <a:r>
              <a:rPr lang="en-US" sz="1000" dirty="0">
                <a:ea typeface="+mn-lt"/>
                <a:cs typeface="+mn-lt"/>
              </a:rPr>
              <a:t>: Gathered feedback from users and conducted surveys to collect input on the application's usability and performance. Provided insights to the team for iterative improvements.</a:t>
            </a:r>
            <a:endParaRPr lang="en-US" dirty="0">
              <a:ea typeface="+mn-lt"/>
              <a:cs typeface="+mn-lt"/>
            </a:endParaRPr>
          </a:p>
          <a:p>
            <a:pPr marL="0" indent="0"/>
            <a:endParaRPr lang="en-US" sz="1000" dirty="0">
              <a:ea typeface="+mn-lt"/>
              <a:cs typeface="+mn-lt"/>
            </a:endParaRPr>
          </a:p>
          <a:p>
            <a:pPr>
              <a:buFont typeface="Arial" panose="020B0604020202020204" pitchFamily="34" charset="0"/>
              <a:buChar char="•"/>
            </a:pPr>
            <a:r>
              <a:rPr lang="en-US" sz="1000" dirty="0">
                <a:ea typeface="+mn-lt"/>
                <a:cs typeface="+mn-lt"/>
              </a:rPr>
              <a:t>Throughout the entire development process, all team members collaborated closely, communicated regularly, and adapted to changes and feedback to ensure the successful development and delivery of the application. This collaborative approach facilitated a more efficient and effective development cycle..</a:t>
            </a:r>
            <a:br>
              <a:rPr lang="en-US" dirty="0"/>
            </a:br>
            <a:endParaRPr lang="en-US">
              <a:ea typeface="Calibri"/>
              <a:cs typeface="Calibri"/>
            </a:endParaRPr>
          </a:p>
        </p:txBody>
      </p:sp>
      <p:cxnSp>
        <p:nvCxnSpPr>
          <p:cNvPr id="13" name="Straight Connector 12">
            <a:extLst>
              <a:ext uri="{FF2B5EF4-FFF2-40B4-BE49-F238E27FC236}">
                <a16:creationId xmlns:a16="http://schemas.microsoft.com/office/drawing/2014/main" id="{AFE97524-2AF7-40D7-8909-4B15DF1FF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88500"/>
            <a:ext cx="9144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9DF94E9-88AB-40DF-ABD9-A57240A327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524492" y="4207"/>
            <a:ext cx="0" cy="51435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93638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20"/>
        <p:cNvGrpSpPr/>
        <p:nvPr/>
      </p:nvGrpSpPr>
      <p:grpSpPr>
        <a:xfrm>
          <a:off x="0" y="0"/>
          <a:ext cx="0" cy="0"/>
          <a:chOff x="0" y="0"/>
          <a:chExt cx="0" cy="0"/>
        </a:xfrm>
      </p:grpSpPr>
      <p:sp>
        <p:nvSpPr>
          <p:cNvPr id="537" name="Rectangle 536">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9" name="Rectangle 538">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1" name="Group 540">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556565"/>
            <a:ext cx="9036544" cy="3069979"/>
            <a:chOff x="1" y="2075420"/>
            <a:chExt cx="12048729" cy="4093306"/>
          </a:xfrm>
        </p:grpSpPr>
        <p:sp>
          <p:nvSpPr>
            <p:cNvPr id="542" name="Oval 541">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3" name="Oval 542">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4" name="Oval 543">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5" name="Oval 544">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6" name="Oval 545">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Oval 546">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9" name="Rectangle 548">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828610" y="781954"/>
            <a:ext cx="2097346" cy="533439"/>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51" name="Group 550">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44654" y="1116866"/>
            <a:ext cx="411480" cy="549007"/>
            <a:chOff x="7029447" y="3514725"/>
            <a:chExt cx="1285875" cy="549007"/>
          </a:xfrm>
        </p:grpSpPr>
        <p:cxnSp>
          <p:nvCxnSpPr>
            <p:cNvPr id="552" name="Straight Connector 551">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3" name="Straight Connector 552">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4" name="Straight Connector 553">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5" name="Straight Connector 554">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557" name="Rectangle 556">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605588"/>
            <a:ext cx="4571997" cy="533439"/>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59" name="Group 558">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485051" y="4386794"/>
            <a:ext cx="964406" cy="549007"/>
            <a:chOff x="7029447" y="3514725"/>
            <a:chExt cx="1285875" cy="549007"/>
          </a:xfrm>
        </p:grpSpPr>
        <p:cxnSp>
          <p:nvCxnSpPr>
            <p:cNvPr id="560" name="Straight Connector 559">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61" name="Straight Connector 560">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62" name="Straight Connector 561">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63" name="Straight Connector 562">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521" name="Google Shape;521;p42"/>
          <p:cNvPicPr preferRelativeResize="0">
            <a:picLocks noGrp="1"/>
          </p:cNvPicPr>
          <p:nvPr>
            <p:ph type="pic" idx="2"/>
          </p:nvPr>
        </p:nvPicPr>
        <p:blipFill rotWithShape="1">
          <a:blip r:embed="rId3">
            <a:duotone>
              <a:prstClr val="black"/>
              <a:schemeClr val="bg1">
                <a:tint val="45000"/>
                <a:satMod val="400000"/>
              </a:schemeClr>
            </a:duotone>
            <a:alphaModFix amt="25000"/>
          </a:blip>
          <a:srcRect l="20367" r="20367"/>
          <a:stretch/>
        </p:blipFill>
        <p:spPr>
          <a:xfrm>
            <a:off x="2593891" y="22161"/>
            <a:ext cx="4004680" cy="4510383"/>
          </a:xfrm>
          <a:prstGeom prst="rect">
            <a:avLst/>
          </a:prstGeom>
        </p:spPr>
      </p:pic>
      <p:sp>
        <p:nvSpPr>
          <p:cNvPr id="522" name="Google Shape;522;p42"/>
          <p:cNvSpPr txBox="1">
            <a:spLocks noGrp="1"/>
          </p:cNvSpPr>
          <p:nvPr>
            <p:ph type="title"/>
          </p:nvPr>
        </p:nvSpPr>
        <p:spPr>
          <a:xfrm>
            <a:off x="1827151" y="-746567"/>
            <a:ext cx="5486400" cy="2026513"/>
          </a:xfrm>
          <a:prstGeom prst="rect">
            <a:avLst/>
          </a:prstGeom>
          <a:noFill/>
        </p:spPr>
        <p:txBody>
          <a:bodyPr spcFirstLastPara="1" vert="horz" lIns="91440" tIns="45720" rIns="91440" bIns="45720" rtlCol="0" anchor="b" anchorCtr="0">
            <a:normAutofit/>
          </a:bodyPr>
          <a:lstStyle/>
          <a:p>
            <a:pPr marL="0" lvl="0" indent="0" algn="ctr">
              <a:spcBef>
                <a:spcPct val="0"/>
              </a:spcBef>
              <a:spcAft>
                <a:spcPts val="0"/>
              </a:spcAft>
            </a:pPr>
            <a:r>
              <a:rPr lang="en-US" sz="3600" kern="1200">
                <a:solidFill>
                  <a:schemeClr val="bg1"/>
                </a:solidFill>
                <a:latin typeface="+mj-lt"/>
                <a:ea typeface="+mj-ea"/>
                <a:cs typeface="+mj-cs"/>
              </a:rPr>
              <a:t>Conclusion</a:t>
            </a:r>
          </a:p>
        </p:txBody>
      </p:sp>
      <p:sp>
        <p:nvSpPr>
          <p:cNvPr id="523" name="Google Shape;523;p42"/>
          <p:cNvSpPr txBox="1">
            <a:spLocks noGrp="1"/>
          </p:cNvSpPr>
          <p:nvPr>
            <p:ph type="subTitle" idx="1"/>
          </p:nvPr>
        </p:nvSpPr>
        <p:spPr>
          <a:xfrm>
            <a:off x="1213004" y="1854108"/>
            <a:ext cx="6825585" cy="2669907"/>
          </a:xfrm>
          <a:prstGeom prst="rect">
            <a:avLst/>
          </a:prstGeom>
          <a:noFill/>
        </p:spPr>
        <p:txBody>
          <a:bodyPr spcFirstLastPara="1" vert="horz" wrap="square" lIns="91440" tIns="45720" rIns="91440" bIns="45720" rtlCol="0" anchor="t" anchorCtr="0">
            <a:noAutofit/>
          </a:bodyPr>
          <a:lstStyle/>
          <a:p>
            <a:pPr marL="0" indent="0" algn="just">
              <a:spcBef>
                <a:spcPts val="1000"/>
              </a:spcBef>
            </a:pPr>
            <a:r>
              <a:rPr lang="en-US" sz="1800" kern="1200" dirty="0" err="1">
                <a:solidFill>
                  <a:schemeClr val="bg1"/>
                </a:solidFill>
                <a:latin typeface="+mn-lt"/>
                <a:ea typeface="+mn-ea"/>
                <a:cs typeface="+mn-cs"/>
              </a:rPr>
              <a:t>TransLangg</a:t>
            </a:r>
            <a:r>
              <a:rPr lang="en-US" sz="1800" kern="1200" dirty="0">
                <a:solidFill>
                  <a:schemeClr val="bg1"/>
                </a:solidFill>
                <a:latin typeface="+mn-lt"/>
                <a:ea typeface="+mn-ea"/>
                <a:cs typeface="+mn-cs"/>
              </a:rPr>
              <a:t> is a cutting-edge platform reshaping how we engage with audio and video content. Its standout features, such as automated transcription, </a:t>
            </a:r>
            <a:r>
              <a:rPr lang="en-US" sz="1800" dirty="0">
                <a:solidFill>
                  <a:schemeClr val="bg1"/>
                </a:solidFill>
              </a:rPr>
              <a:t>and multilingual</a:t>
            </a:r>
            <a:r>
              <a:rPr lang="en-US" sz="1800" kern="1200" dirty="0">
                <a:solidFill>
                  <a:schemeClr val="bg1"/>
                </a:solidFill>
                <a:latin typeface="+mn-lt"/>
                <a:ea typeface="+mn-ea"/>
                <a:cs typeface="+mn-cs"/>
              </a:rPr>
              <a:t> translation, cater to diverse user needs. The user-friendly interface, robust security, and scalability enhance the overall experience. </a:t>
            </a:r>
            <a:r>
              <a:rPr lang="en-US" sz="1800" kern="1200" dirty="0" err="1">
                <a:solidFill>
                  <a:schemeClr val="bg1"/>
                </a:solidFill>
                <a:latin typeface="+mn-lt"/>
                <a:ea typeface="+mn-ea"/>
                <a:cs typeface="+mn-cs"/>
              </a:rPr>
              <a:t>TransLangg</a:t>
            </a:r>
            <a:r>
              <a:rPr lang="en-US" sz="1800" kern="1200" dirty="0">
                <a:solidFill>
                  <a:schemeClr val="bg1"/>
                </a:solidFill>
                <a:latin typeface="+mn-lt"/>
                <a:ea typeface="+mn-ea"/>
                <a:cs typeface="+mn-cs"/>
              </a:rPr>
              <a:t> not only bridges language gaps but also delivers organized content and continuous improvement based on user feedback. Positioned as an essential tool, </a:t>
            </a:r>
            <a:r>
              <a:rPr lang="en-US" sz="1800" kern="1200" dirty="0" err="1">
                <a:solidFill>
                  <a:schemeClr val="bg1"/>
                </a:solidFill>
                <a:latin typeface="+mn-lt"/>
                <a:ea typeface="+mn-ea"/>
                <a:cs typeface="+mn-cs"/>
              </a:rPr>
              <a:t>TransLangg</a:t>
            </a:r>
            <a:r>
              <a:rPr lang="en-US" sz="1800" kern="1200" dirty="0">
                <a:solidFill>
                  <a:schemeClr val="bg1"/>
                </a:solidFill>
                <a:latin typeface="+mn-lt"/>
                <a:ea typeface="+mn-ea"/>
                <a:cs typeface="+mn-cs"/>
              </a:rPr>
              <a:t> offers efficient, precise, and accessible transcription and translation solutions for a global audience.</a:t>
            </a:r>
            <a:endParaRPr lang="en-US" sz="1800" kern="1200">
              <a:solidFill>
                <a:schemeClr val="bg1"/>
              </a:solidFill>
              <a:latin typeface="+mn-lt"/>
              <a:cs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58" name="Group 57">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397" y="381628"/>
            <a:ext cx="3913467" cy="4679746"/>
            <a:chOff x="-19221" y="251144"/>
            <a:chExt cx="5217958" cy="6239661"/>
          </a:xfrm>
        </p:grpSpPr>
        <p:sp>
          <p:nvSpPr>
            <p:cNvPr id="59" name="Freeform: Shape 58">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Shape 59">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Shape 60">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Shape 61">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Title 2">
            <a:extLst>
              <a:ext uri="{FF2B5EF4-FFF2-40B4-BE49-F238E27FC236}">
                <a16:creationId xmlns:a16="http://schemas.microsoft.com/office/drawing/2014/main" id="{B043CA98-C083-EAA2-E489-7EA15E67235E}"/>
              </a:ext>
            </a:extLst>
          </p:cNvPr>
          <p:cNvSpPr>
            <a:spLocks noGrp="1"/>
          </p:cNvSpPr>
          <p:nvPr>
            <p:ph type="title"/>
          </p:nvPr>
        </p:nvSpPr>
        <p:spPr>
          <a:xfrm>
            <a:off x="480060" y="932259"/>
            <a:ext cx="2891790" cy="3278981"/>
          </a:xfrm>
        </p:spPr>
        <p:txBody>
          <a:bodyPr vert="horz" lIns="91440" tIns="45720" rIns="91440" bIns="45720" rtlCol="0" anchor="ctr">
            <a:normAutofit/>
          </a:bodyPr>
          <a:lstStyle/>
          <a:p>
            <a:pPr>
              <a:spcBef>
                <a:spcPct val="0"/>
              </a:spcBef>
            </a:pPr>
            <a:r>
              <a:rPr lang="en-US" sz="2700" kern="1200">
                <a:solidFill>
                  <a:schemeClr val="tx2"/>
                </a:solidFill>
                <a:latin typeface="+mj-lt"/>
                <a:ea typeface="+mj-ea"/>
                <a:cs typeface="+mj-cs"/>
              </a:rPr>
              <a:t>Implementation Phase Planning</a:t>
            </a:r>
          </a:p>
        </p:txBody>
      </p:sp>
      <p:sp>
        <p:nvSpPr>
          <p:cNvPr id="4" name="Subtitle 3">
            <a:extLst>
              <a:ext uri="{FF2B5EF4-FFF2-40B4-BE49-F238E27FC236}">
                <a16:creationId xmlns:a16="http://schemas.microsoft.com/office/drawing/2014/main" id="{4DA5133E-B96F-48B5-E6AB-E361E35E4694}"/>
              </a:ext>
            </a:extLst>
          </p:cNvPr>
          <p:cNvSpPr>
            <a:spLocks noGrp="1"/>
          </p:cNvSpPr>
          <p:nvPr>
            <p:ph type="subTitle" idx="1"/>
          </p:nvPr>
        </p:nvSpPr>
        <p:spPr>
          <a:xfrm>
            <a:off x="4629150" y="603504"/>
            <a:ext cx="3915918" cy="3922776"/>
          </a:xfrm>
        </p:spPr>
        <p:txBody>
          <a:bodyPr spcFirstLastPara="1" vert="horz" wrap="square" lIns="91440" tIns="45720" rIns="91440" bIns="45720" rtlCol="0" anchor="ctr" anchorCtr="0">
            <a:noAutofit/>
          </a:bodyPr>
          <a:lstStyle/>
          <a:p>
            <a:pPr marL="0" indent="0"/>
            <a:r>
              <a:rPr lang="en-US" sz="1150" b="1" dirty="0">
                <a:ea typeface="+mn-lt"/>
                <a:cs typeface="+mn-lt"/>
              </a:rPr>
              <a:t>Team Kickoff:</a:t>
            </a:r>
            <a:endParaRPr lang="en-US" sz="1150" dirty="0">
              <a:ea typeface="+mn-lt"/>
              <a:cs typeface="+mn-lt"/>
            </a:endParaRPr>
          </a:p>
          <a:p>
            <a:pPr>
              <a:buFont typeface="Arial" panose="020B0604020202020204" pitchFamily="34" charset="0"/>
              <a:buChar char="•"/>
            </a:pPr>
            <a:r>
              <a:rPr lang="en-US" sz="1150" dirty="0">
                <a:ea typeface="+mn-lt"/>
                <a:cs typeface="+mn-lt"/>
              </a:rPr>
              <a:t>Assemble the development team, clarify roles, and set expectations.</a:t>
            </a:r>
          </a:p>
          <a:p>
            <a:pPr>
              <a:buFont typeface="Arial" panose="020B0604020202020204" pitchFamily="34" charset="0"/>
              <a:buChar char="•"/>
            </a:pPr>
            <a:r>
              <a:rPr lang="en-US" sz="1150" dirty="0">
                <a:ea typeface="+mn-lt"/>
                <a:cs typeface="+mn-lt"/>
              </a:rPr>
              <a:t>Conduct a team kickoff meeting.</a:t>
            </a:r>
          </a:p>
          <a:p>
            <a:pPr>
              <a:buFont typeface="Arial" panose="020B0604020202020204" pitchFamily="34" charset="0"/>
              <a:buChar char="•"/>
            </a:pPr>
            <a:r>
              <a:rPr lang="en-US" sz="1150" dirty="0">
                <a:ea typeface="+mn-lt"/>
                <a:cs typeface="+mn-lt"/>
              </a:rPr>
              <a:t>Communicate project goals and timelines.</a:t>
            </a:r>
          </a:p>
          <a:p>
            <a:pPr>
              <a:buChar char="•"/>
            </a:pPr>
            <a:endParaRPr lang="en-US" sz="1150" dirty="0">
              <a:ea typeface="+mn-lt"/>
              <a:cs typeface="+mn-lt"/>
            </a:endParaRPr>
          </a:p>
          <a:p>
            <a:pPr marL="0" indent="0"/>
            <a:r>
              <a:rPr lang="en-US" sz="1150" b="1" dirty="0">
                <a:ea typeface="+mn-lt"/>
                <a:cs typeface="+mn-lt"/>
              </a:rPr>
              <a:t>Backend Development:</a:t>
            </a:r>
            <a:endParaRPr lang="en-US" sz="1150" dirty="0">
              <a:ea typeface="+mn-lt"/>
              <a:cs typeface="+mn-lt"/>
            </a:endParaRPr>
          </a:p>
          <a:p>
            <a:pPr>
              <a:buFont typeface="Arial" panose="020B0604020202020204" pitchFamily="34" charset="0"/>
              <a:buChar char="•"/>
            </a:pPr>
            <a:r>
              <a:rPr lang="en-US" sz="1150" dirty="0">
                <a:ea typeface="+mn-lt"/>
                <a:cs typeface="+mn-lt"/>
              </a:rPr>
              <a:t>Build the server infrastructure, implement APIs, and set up the database.</a:t>
            </a:r>
          </a:p>
          <a:p>
            <a:pPr>
              <a:buFont typeface="Arial" panose="020B0604020202020204" pitchFamily="34" charset="0"/>
              <a:buChar char="•"/>
            </a:pPr>
            <a:r>
              <a:rPr lang="en-US" sz="1150" dirty="0">
                <a:ea typeface="+mn-lt"/>
                <a:cs typeface="+mn-lt"/>
              </a:rPr>
              <a:t>Develop server-side logic.</a:t>
            </a:r>
          </a:p>
          <a:p>
            <a:pPr>
              <a:buFont typeface="Arial" panose="020B0604020202020204" pitchFamily="34" charset="0"/>
              <a:buChar char="•"/>
            </a:pPr>
            <a:r>
              <a:rPr lang="en-US" sz="1150" dirty="0">
                <a:ea typeface="+mn-lt"/>
                <a:cs typeface="+mn-lt"/>
              </a:rPr>
              <a:t>Integrate voice recognition and machine translation APIs.</a:t>
            </a:r>
          </a:p>
          <a:p>
            <a:pPr>
              <a:buFont typeface="Arial" panose="020B0604020202020204" pitchFamily="34" charset="0"/>
              <a:buChar char="•"/>
            </a:pPr>
            <a:r>
              <a:rPr lang="en-US" sz="1150" dirty="0">
                <a:ea typeface="+mn-lt"/>
                <a:cs typeface="+mn-lt"/>
              </a:rPr>
              <a:t>Set up a robust database system.</a:t>
            </a:r>
          </a:p>
          <a:p>
            <a:pPr marL="0" indent="0"/>
            <a:endParaRPr lang="en-US" sz="1150" b="1" dirty="0">
              <a:ea typeface="+mn-lt"/>
              <a:cs typeface="+mn-lt"/>
            </a:endParaRPr>
          </a:p>
          <a:p>
            <a:pPr marL="0" indent="0"/>
            <a:r>
              <a:rPr lang="en-US" sz="1150" b="1" dirty="0">
                <a:ea typeface="+mn-lt"/>
                <a:cs typeface="+mn-lt"/>
              </a:rPr>
              <a:t>Frontend Development:</a:t>
            </a:r>
            <a:endParaRPr lang="en-US" sz="1150" dirty="0">
              <a:ea typeface="+mn-lt"/>
              <a:cs typeface="+mn-lt"/>
            </a:endParaRPr>
          </a:p>
          <a:p>
            <a:pPr>
              <a:buFont typeface="Arial" panose="020B0604020202020204" pitchFamily="34" charset="0"/>
              <a:buChar char="•"/>
            </a:pPr>
            <a:r>
              <a:rPr lang="en-US" sz="1150" dirty="0">
                <a:ea typeface="+mn-lt"/>
                <a:cs typeface="+mn-lt"/>
              </a:rPr>
              <a:t>Develop the user interface for seamless user interaction.</a:t>
            </a:r>
          </a:p>
          <a:p>
            <a:pPr>
              <a:buFont typeface="Arial" panose="020B0604020202020204" pitchFamily="34" charset="0"/>
              <a:buChar char="•"/>
            </a:pPr>
            <a:r>
              <a:rPr lang="en-US" sz="1150" dirty="0">
                <a:ea typeface="+mn-lt"/>
                <a:cs typeface="+mn-lt"/>
              </a:rPr>
              <a:t>Create responsive and intuitive UI elements.</a:t>
            </a:r>
          </a:p>
          <a:p>
            <a:pPr>
              <a:buFont typeface="Arial" panose="020B0604020202020204" pitchFamily="34" charset="0"/>
              <a:buChar char="•"/>
            </a:pPr>
            <a:r>
              <a:rPr lang="en-US" sz="1150" dirty="0">
                <a:ea typeface="+mn-lt"/>
                <a:cs typeface="+mn-lt"/>
              </a:rPr>
              <a:t>Implement features for file uploads and user interactions.</a:t>
            </a:r>
          </a:p>
          <a:p>
            <a:pPr marL="0" indent="0"/>
            <a:endParaRPr lang="en-US" sz="1150" b="1" dirty="0">
              <a:ea typeface="+mn-lt"/>
              <a:cs typeface="+mn-lt"/>
            </a:endParaRPr>
          </a:p>
          <a:p>
            <a:pPr marL="0" indent="0"/>
            <a:r>
              <a:rPr lang="en-US" sz="1150" b="1" dirty="0">
                <a:ea typeface="+mn-lt"/>
                <a:cs typeface="+mn-lt"/>
              </a:rPr>
              <a:t>AI Integration:</a:t>
            </a:r>
            <a:endParaRPr lang="en-US" sz="1150" dirty="0">
              <a:ea typeface="+mn-lt"/>
              <a:cs typeface="+mn-lt"/>
            </a:endParaRPr>
          </a:p>
          <a:p>
            <a:pPr>
              <a:buFont typeface="Arial" panose="020B0604020202020204" pitchFamily="34" charset="0"/>
              <a:buChar char="•"/>
            </a:pPr>
            <a:r>
              <a:rPr lang="en-US" sz="1150" dirty="0">
                <a:ea typeface="+mn-lt"/>
                <a:cs typeface="+mn-lt"/>
              </a:rPr>
              <a:t>Integrate advanced AI features for voice recognition and transcription using Whisper ASR model.</a:t>
            </a:r>
          </a:p>
          <a:p>
            <a:pPr>
              <a:buFont typeface="Arial" panose="020B0604020202020204" pitchFamily="34" charset="0"/>
              <a:buChar char="•"/>
            </a:pPr>
            <a:r>
              <a:rPr lang="en-US" sz="1150" dirty="0">
                <a:ea typeface="+mn-lt"/>
                <a:cs typeface="+mn-lt"/>
              </a:rPr>
              <a:t>Connect with voice recognition APIs.</a:t>
            </a:r>
          </a:p>
          <a:p>
            <a:pPr marL="0" indent="0"/>
            <a:endParaRPr lang="en-US" sz="1150" dirty="0">
              <a:ea typeface="+mn-lt"/>
              <a:cs typeface="+mn-lt"/>
            </a:endParaRPr>
          </a:p>
          <a:p>
            <a:pPr marL="0" indent="0"/>
            <a:r>
              <a:rPr lang="en-US" sz="1150" b="1" dirty="0">
                <a:ea typeface="+mn-lt"/>
                <a:cs typeface="+mn-lt"/>
              </a:rPr>
              <a:t>Testing:</a:t>
            </a:r>
            <a:endParaRPr lang="en-US" sz="1150" dirty="0">
              <a:ea typeface="+mn-lt"/>
              <a:cs typeface="+mn-lt"/>
            </a:endParaRPr>
          </a:p>
          <a:p>
            <a:pPr>
              <a:buChar char="•"/>
            </a:pPr>
            <a:r>
              <a:rPr lang="en-US" sz="1150" dirty="0">
                <a:ea typeface="+mn-lt"/>
                <a:cs typeface="+mn-lt"/>
              </a:rPr>
              <a:t>Conduct thorough testing for functionality and security.</a:t>
            </a:r>
            <a:endParaRPr lang="en-US" sz="1150">
              <a:ea typeface="Calibri"/>
              <a:cs typeface="Calibri"/>
            </a:endParaRPr>
          </a:p>
          <a:p>
            <a:pPr>
              <a:buChar char="•"/>
            </a:pPr>
            <a:r>
              <a:rPr lang="en-US" sz="1150" dirty="0">
                <a:ea typeface="+mn-lt"/>
                <a:cs typeface="+mn-lt"/>
              </a:rPr>
              <a:t>Perform functional testing of features.</a:t>
            </a:r>
            <a:endParaRPr lang="en-US" sz="1150">
              <a:ea typeface="Calibri"/>
              <a:cs typeface="Calibri"/>
            </a:endParaRPr>
          </a:p>
          <a:p>
            <a:pPr>
              <a:buChar char="•"/>
            </a:pPr>
            <a:r>
              <a:rPr lang="en-US" sz="1150" dirty="0">
                <a:ea typeface="+mn-lt"/>
                <a:cs typeface="+mn-lt"/>
              </a:rPr>
              <a:t>Conduct security testing and address any vulnerabilities.</a:t>
            </a:r>
            <a:endParaRPr lang="en-US" sz="1150">
              <a:ea typeface="Calibri"/>
              <a:cs typeface="Calibri"/>
            </a:endParaRPr>
          </a:p>
        </p:txBody>
      </p:sp>
    </p:spTree>
    <p:extLst>
      <p:ext uri="{BB962C8B-B14F-4D97-AF65-F5344CB8AC3E}">
        <p14:creationId xmlns:p14="http://schemas.microsoft.com/office/powerpoint/2010/main" val="2485443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30"/>
        <p:cNvGrpSpPr/>
        <p:nvPr/>
      </p:nvGrpSpPr>
      <p:grpSpPr>
        <a:xfrm>
          <a:off x="0" y="0"/>
          <a:ext cx="0" cy="0"/>
          <a:chOff x="0" y="0"/>
          <a:chExt cx="0" cy="0"/>
        </a:xfrm>
      </p:grpSpPr>
      <p:sp useBgFill="1">
        <p:nvSpPr>
          <p:cNvPr id="438" name="Rectangle 43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3" name="Google Shape;433;p30"/>
          <p:cNvPicPr preferRelativeResize="0"/>
          <p:nvPr/>
        </p:nvPicPr>
        <p:blipFill rotWithShape="1">
          <a:blip r:embed="rId3"/>
          <a:srcRect t="11465" r="9089" b="20388"/>
          <a:stretch/>
        </p:blipFill>
        <p:spPr>
          <a:xfrm>
            <a:off x="2642616" y="10"/>
            <a:ext cx="6501384" cy="5143490"/>
          </a:xfrm>
          <a:prstGeom prst="rect">
            <a:avLst/>
          </a:prstGeom>
          <a:noFill/>
        </p:spPr>
      </p:pic>
      <p:sp>
        <p:nvSpPr>
          <p:cNvPr id="440" name="Rectangle 43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004404" cy="51435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1" name="Google Shape;431;p30"/>
          <p:cNvSpPr txBox="1">
            <a:spLocks noGrp="1"/>
          </p:cNvSpPr>
          <p:nvPr>
            <p:ph type="ctrTitle"/>
          </p:nvPr>
        </p:nvSpPr>
        <p:spPr>
          <a:xfrm>
            <a:off x="358485" y="750664"/>
            <a:ext cx="3017520" cy="2245730"/>
          </a:xfrm>
          <a:prstGeom prst="rect">
            <a:avLst/>
          </a:prstGeom>
        </p:spPr>
        <p:txBody>
          <a:bodyPr spcFirstLastPara="1" lIns="91425" tIns="91425" rIns="91425" bIns="91425" anchor="b" anchorCtr="0">
            <a:normAutofit fontScale="90000"/>
          </a:bodyPr>
          <a:lstStyle/>
          <a:p>
            <a:pPr marL="0" lvl="0" indent="0" algn="l" rtl="0">
              <a:spcBef>
                <a:spcPts val="0"/>
              </a:spcBef>
              <a:spcAft>
                <a:spcPts val="0"/>
              </a:spcAft>
              <a:buNone/>
            </a:pPr>
            <a:r>
              <a:rPr lang="en-US" sz="3100">
                <a:solidFill>
                  <a:schemeClr val="bg1"/>
                </a:solidFill>
              </a:rPr>
              <a:t>TransLangg: Your Global Transcription </a:t>
            </a:r>
          </a:p>
          <a:p>
            <a:pPr marL="0" lvl="0" indent="0" algn="l" rtl="0">
              <a:spcBef>
                <a:spcPts val="0"/>
              </a:spcBef>
              <a:spcAft>
                <a:spcPts val="0"/>
              </a:spcAft>
              <a:buNone/>
            </a:pPr>
            <a:r>
              <a:rPr lang="en-US" sz="3100">
                <a:solidFill>
                  <a:schemeClr val="bg1"/>
                </a:solidFill>
              </a:rPr>
              <a:t>and Translation Solution</a:t>
            </a:r>
          </a:p>
        </p:txBody>
      </p:sp>
      <p:sp>
        <p:nvSpPr>
          <p:cNvPr id="432" name="Google Shape;432;p30"/>
          <p:cNvSpPr txBox="1">
            <a:spLocks noGrp="1"/>
          </p:cNvSpPr>
          <p:nvPr>
            <p:ph type="subTitle" idx="1"/>
          </p:nvPr>
        </p:nvSpPr>
        <p:spPr>
          <a:xfrm>
            <a:off x="358485" y="3406213"/>
            <a:ext cx="3017519" cy="1154584"/>
          </a:xfrm>
          <a:prstGeom prst="rect">
            <a:avLst/>
          </a:prstGeom>
        </p:spPr>
        <p:txBody>
          <a:bodyPr spcFirstLastPara="1" vert="horz" lIns="91425" tIns="91425" rIns="91425" bIns="91425" rtlCol="0" anchor="t" anchorCtr="0">
            <a:noAutofit/>
          </a:bodyPr>
          <a:lstStyle/>
          <a:p>
            <a:pPr algn="just">
              <a:spcBef>
                <a:spcPts val="0"/>
              </a:spcBef>
              <a:spcAft>
                <a:spcPts val="1200"/>
              </a:spcAft>
            </a:pPr>
            <a:r>
              <a:rPr lang="en-US" sz="1200" dirty="0">
                <a:solidFill>
                  <a:schemeClr val="bg1"/>
                </a:solidFill>
              </a:rPr>
              <a:t>This presentation introduces </a:t>
            </a:r>
            <a:r>
              <a:rPr lang="en-US" sz="1200" err="1">
                <a:solidFill>
                  <a:schemeClr val="bg1"/>
                </a:solidFill>
              </a:rPr>
              <a:t>TransLangg</a:t>
            </a:r>
            <a:r>
              <a:rPr lang="en-US" sz="1200" dirty="0">
                <a:solidFill>
                  <a:schemeClr val="bg1"/>
                </a:solidFill>
              </a:rPr>
              <a:t>, a web-based platform that offers automated document transcription and translation services. It explores the need for cross-language communication, how the platform works, its value propositions, market potential, business model, and development team. </a:t>
            </a:r>
            <a:endParaRPr lang="en-US" sz="1200">
              <a:solidFill>
                <a:schemeClr val="bg1"/>
              </a:solidFill>
              <a:ea typeface="Calibri"/>
              <a:cs typeface="Calibri"/>
            </a:endParaRPr>
          </a:p>
        </p:txBody>
      </p:sp>
      <p:sp>
        <p:nvSpPr>
          <p:cNvPr id="442" name="Rectangle 44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9941" y="260093"/>
            <a:ext cx="109728"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44" name="Rectangle 44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3410190"/>
            <a:ext cx="2983230" cy="13716"/>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432">
                                            <p:txEl>
                                              <p:pRg st="0" end="0"/>
                                            </p:txEl>
                                          </p:spTgt>
                                        </p:tgtEl>
                                        <p:attrNameLst>
                                          <p:attrName>style.visibility</p:attrName>
                                        </p:attrNameLst>
                                      </p:cBhvr>
                                      <p:to>
                                        <p:strVal val="visible"/>
                                      </p:to>
                                    </p:set>
                                    <p:animEffect transition="in" filter="fade">
                                      <p:cBhvr>
                                        <p:cTn id="7" dur="400"/>
                                        <p:tgtEl>
                                          <p:spTgt spid="432">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431"/>
                                        </p:tgtEl>
                                        <p:attrNameLst>
                                          <p:attrName>style.visibility</p:attrName>
                                        </p:attrNameLst>
                                      </p:cBhvr>
                                      <p:to>
                                        <p:strVal val="visible"/>
                                      </p:to>
                                    </p:set>
                                    <p:animEffect transition="in" filter="fade">
                                      <p:cBhvr>
                                        <p:cTn id="10" dur="400"/>
                                        <p:tgtEl>
                                          <p:spTgt spid="4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1" grpId="0"/>
      <p:bldP spid="43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7" name="Rectangle 66">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71" name="Group 70">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397" y="381628"/>
            <a:ext cx="3913467" cy="4679746"/>
            <a:chOff x="-19221" y="251144"/>
            <a:chExt cx="5217958" cy="6239661"/>
          </a:xfrm>
        </p:grpSpPr>
        <p:sp>
          <p:nvSpPr>
            <p:cNvPr id="72" name="Freeform: Shape 71">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Shape 72">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4" name="Freeform: Shape 73">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Title 2">
            <a:extLst>
              <a:ext uri="{FF2B5EF4-FFF2-40B4-BE49-F238E27FC236}">
                <a16:creationId xmlns:a16="http://schemas.microsoft.com/office/drawing/2014/main" id="{B043CA98-C083-EAA2-E489-7EA15E67235E}"/>
              </a:ext>
            </a:extLst>
          </p:cNvPr>
          <p:cNvSpPr>
            <a:spLocks noGrp="1"/>
          </p:cNvSpPr>
          <p:nvPr>
            <p:ph type="title"/>
          </p:nvPr>
        </p:nvSpPr>
        <p:spPr>
          <a:xfrm>
            <a:off x="480060" y="932259"/>
            <a:ext cx="2891790" cy="3278981"/>
          </a:xfrm>
        </p:spPr>
        <p:txBody>
          <a:bodyPr vert="horz" lIns="91440" tIns="45720" rIns="91440" bIns="45720" rtlCol="0" anchor="ctr">
            <a:normAutofit/>
          </a:bodyPr>
          <a:lstStyle/>
          <a:p>
            <a:pPr>
              <a:spcBef>
                <a:spcPct val="0"/>
              </a:spcBef>
            </a:pPr>
            <a:r>
              <a:rPr lang="en-US" sz="2700" kern="1200">
                <a:solidFill>
                  <a:schemeClr val="tx2"/>
                </a:solidFill>
                <a:latin typeface="+mj-lt"/>
                <a:ea typeface="+mj-ea"/>
                <a:cs typeface="+mj-cs"/>
              </a:rPr>
              <a:t>Implementation Phase Planning</a:t>
            </a:r>
          </a:p>
        </p:txBody>
      </p:sp>
      <p:sp>
        <p:nvSpPr>
          <p:cNvPr id="4" name="Subtitle 3">
            <a:extLst>
              <a:ext uri="{FF2B5EF4-FFF2-40B4-BE49-F238E27FC236}">
                <a16:creationId xmlns:a16="http://schemas.microsoft.com/office/drawing/2014/main" id="{4DA5133E-B96F-48B5-E6AB-E361E35E4694}"/>
              </a:ext>
            </a:extLst>
          </p:cNvPr>
          <p:cNvSpPr>
            <a:spLocks noGrp="1"/>
          </p:cNvSpPr>
          <p:nvPr>
            <p:ph type="subTitle" idx="1"/>
          </p:nvPr>
        </p:nvSpPr>
        <p:spPr>
          <a:xfrm>
            <a:off x="4629150" y="603504"/>
            <a:ext cx="3915918" cy="3922776"/>
          </a:xfrm>
        </p:spPr>
        <p:txBody>
          <a:bodyPr spcFirstLastPara="1" vert="horz" wrap="square" lIns="91440" tIns="45720" rIns="91440" bIns="45720" rtlCol="0" anchor="ctr" anchorCtr="0">
            <a:noAutofit/>
          </a:bodyPr>
          <a:lstStyle/>
          <a:p>
            <a:pPr marL="0" indent="0"/>
            <a:r>
              <a:rPr lang="en-US" sz="1150" b="1" dirty="0">
                <a:ea typeface="+mn-lt"/>
                <a:cs typeface="+mn-lt"/>
              </a:rPr>
              <a:t>User Onboarding:</a:t>
            </a:r>
            <a:endParaRPr lang="en-US" sz="1150" dirty="0">
              <a:ea typeface="+mn-lt"/>
              <a:cs typeface="+mn-lt"/>
            </a:endParaRPr>
          </a:p>
          <a:p>
            <a:pPr>
              <a:buFont typeface="Arial" panose="020B0604020202020204" pitchFamily="34" charset="0"/>
              <a:buChar char="•"/>
            </a:pPr>
            <a:r>
              <a:rPr lang="en-US" sz="1150" dirty="0">
                <a:ea typeface="+mn-lt"/>
                <a:cs typeface="+mn-lt"/>
              </a:rPr>
              <a:t>Provide resources for user onboarding and support.</a:t>
            </a:r>
            <a:endParaRPr lang="en-US" sz="1150">
              <a:ea typeface="+mn-lt"/>
              <a:cs typeface="+mn-lt"/>
            </a:endParaRPr>
          </a:p>
          <a:p>
            <a:pPr>
              <a:buFont typeface="Arial" panose="020B0604020202020204" pitchFamily="34" charset="0"/>
              <a:buChar char="•"/>
            </a:pPr>
            <a:r>
              <a:rPr lang="en-US" sz="1150" dirty="0">
                <a:ea typeface="+mn-lt"/>
                <a:cs typeface="+mn-lt"/>
              </a:rPr>
              <a:t>Create onboarding tutorials.</a:t>
            </a:r>
            <a:endParaRPr lang="en-US" sz="1150">
              <a:ea typeface="+mn-lt"/>
              <a:cs typeface="+mn-lt"/>
            </a:endParaRPr>
          </a:p>
          <a:p>
            <a:pPr>
              <a:buFont typeface="Arial" panose="020B0604020202020204" pitchFamily="34" charset="0"/>
              <a:buChar char="•"/>
            </a:pPr>
            <a:r>
              <a:rPr lang="en-US" sz="1150" dirty="0">
                <a:ea typeface="+mn-lt"/>
                <a:cs typeface="+mn-lt"/>
              </a:rPr>
              <a:t>Establish a customer support system.</a:t>
            </a:r>
            <a:endParaRPr lang="en-US" sz="1150">
              <a:ea typeface="+mn-lt"/>
              <a:cs typeface="+mn-lt"/>
            </a:endParaRPr>
          </a:p>
          <a:p>
            <a:pPr marL="0" indent="0"/>
            <a:endParaRPr lang="en-US" sz="1150" b="1" dirty="0">
              <a:ea typeface="+mn-lt"/>
              <a:cs typeface="+mn-lt"/>
            </a:endParaRPr>
          </a:p>
          <a:p>
            <a:pPr marL="0" indent="0"/>
            <a:r>
              <a:rPr lang="en-US" sz="1150" b="1" dirty="0">
                <a:ea typeface="+mn-lt"/>
                <a:cs typeface="+mn-lt"/>
              </a:rPr>
              <a:t>Monitoring and Maintenance:</a:t>
            </a:r>
            <a:endParaRPr lang="en-US" sz="1150" dirty="0">
              <a:ea typeface="+mn-lt"/>
              <a:cs typeface="+mn-lt"/>
            </a:endParaRPr>
          </a:p>
          <a:p>
            <a:pPr>
              <a:buFont typeface="Arial" panose="020B0604020202020204" pitchFamily="34" charset="0"/>
              <a:buChar char="•"/>
            </a:pPr>
            <a:r>
              <a:rPr lang="en-US" sz="1150" dirty="0">
                <a:ea typeface="+mn-lt"/>
                <a:cs typeface="+mn-lt"/>
              </a:rPr>
              <a:t>Implement tools for ongoing monitoring and maintenance.</a:t>
            </a:r>
            <a:endParaRPr lang="en-US" sz="1150">
              <a:ea typeface="+mn-lt"/>
              <a:cs typeface="+mn-lt"/>
            </a:endParaRPr>
          </a:p>
          <a:p>
            <a:pPr>
              <a:buFont typeface="Arial" panose="020B0604020202020204" pitchFamily="34" charset="0"/>
              <a:buChar char="•"/>
            </a:pPr>
            <a:r>
              <a:rPr lang="en-US" sz="1150" dirty="0">
                <a:ea typeface="+mn-lt"/>
                <a:cs typeface="+mn-lt"/>
              </a:rPr>
              <a:t>Set up monitoring for performance and security.</a:t>
            </a:r>
            <a:endParaRPr lang="en-US" sz="1150">
              <a:ea typeface="+mn-lt"/>
              <a:cs typeface="+mn-lt"/>
            </a:endParaRPr>
          </a:p>
          <a:p>
            <a:pPr>
              <a:buFont typeface="Arial" panose="020B0604020202020204" pitchFamily="34" charset="0"/>
              <a:buChar char="•"/>
            </a:pPr>
            <a:r>
              <a:rPr lang="en-US" sz="1150" dirty="0">
                <a:ea typeface="+mn-lt"/>
                <a:cs typeface="+mn-lt"/>
              </a:rPr>
              <a:t>Establish a process for regular maintenance and updates.</a:t>
            </a:r>
            <a:endParaRPr lang="en-US" sz="1150">
              <a:ea typeface="+mn-lt"/>
              <a:cs typeface="+mn-lt"/>
            </a:endParaRPr>
          </a:p>
          <a:p>
            <a:pPr marL="0" indent="0"/>
            <a:endParaRPr lang="en-US" sz="1150" b="1" dirty="0">
              <a:ea typeface="+mn-lt"/>
              <a:cs typeface="+mn-lt"/>
            </a:endParaRPr>
          </a:p>
          <a:p>
            <a:pPr marL="0" indent="0"/>
            <a:r>
              <a:rPr lang="en-US" sz="1150" b="1" dirty="0">
                <a:ea typeface="+mn-lt"/>
                <a:cs typeface="+mn-lt"/>
              </a:rPr>
              <a:t>Feedback Loop:</a:t>
            </a:r>
            <a:endParaRPr lang="en-US" sz="1150" dirty="0">
              <a:ea typeface="+mn-lt"/>
              <a:cs typeface="+mn-lt"/>
            </a:endParaRPr>
          </a:p>
          <a:p>
            <a:pPr>
              <a:buFont typeface="Arial" panose="020B0604020202020204" pitchFamily="34" charset="0"/>
              <a:buChar char="•"/>
            </a:pPr>
            <a:r>
              <a:rPr lang="en-US" sz="1150" dirty="0">
                <a:ea typeface="+mn-lt"/>
                <a:cs typeface="+mn-lt"/>
              </a:rPr>
              <a:t>Continuously gather user feedback for future improvements.</a:t>
            </a:r>
            <a:endParaRPr lang="en-US" sz="1150">
              <a:ea typeface="+mn-lt"/>
              <a:cs typeface="+mn-lt"/>
            </a:endParaRPr>
          </a:p>
          <a:p>
            <a:pPr>
              <a:buFont typeface="Arial" panose="020B0604020202020204" pitchFamily="34" charset="0"/>
              <a:buChar char="•"/>
            </a:pPr>
            <a:r>
              <a:rPr lang="en-US" sz="1150" dirty="0">
                <a:ea typeface="+mn-lt"/>
                <a:cs typeface="+mn-lt"/>
              </a:rPr>
              <a:t>Implement mechanisms for user feedback.</a:t>
            </a:r>
            <a:endParaRPr lang="en-US" sz="1150">
              <a:ea typeface="+mn-lt"/>
              <a:cs typeface="+mn-lt"/>
            </a:endParaRPr>
          </a:p>
          <a:p>
            <a:pPr marL="0" indent="0"/>
            <a:endParaRPr lang="en-US" sz="1150" b="1" dirty="0">
              <a:ea typeface="+mn-lt"/>
              <a:cs typeface="+mn-lt"/>
            </a:endParaRPr>
          </a:p>
          <a:p>
            <a:pPr marL="0" indent="0"/>
            <a:r>
              <a:rPr lang="en-US" sz="1150" b="1" dirty="0">
                <a:ea typeface="+mn-lt"/>
                <a:cs typeface="+mn-lt"/>
              </a:rPr>
              <a:t>Post-Launch Evaluation:</a:t>
            </a:r>
            <a:endParaRPr lang="en-US" sz="1150" dirty="0">
              <a:ea typeface="+mn-lt"/>
              <a:cs typeface="+mn-lt"/>
            </a:endParaRPr>
          </a:p>
          <a:p>
            <a:pPr>
              <a:buFont typeface="Arial" panose="020B0604020202020204" pitchFamily="34" charset="0"/>
              <a:buChar char="•"/>
            </a:pPr>
            <a:r>
              <a:rPr lang="en-US" sz="1150" dirty="0">
                <a:ea typeface="+mn-lt"/>
                <a:cs typeface="+mn-lt"/>
              </a:rPr>
              <a:t>Evaluate the success of the platform post-launch.</a:t>
            </a:r>
            <a:endParaRPr lang="en-US" sz="1150">
              <a:ea typeface="+mn-lt"/>
              <a:cs typeface="+mn-lt"/>
            </a:endParaRPr>
          </a:p>
          <a:p>
            <a:pPr>
              <a:buFont typeface="Arial" panose="020B0604020202020204" pitchFamily="34" charset="0"/>
              <a:buChar char="•"/>
            </a:pPr>
            <a:r>
              <a:rPr lang="en-US" sz="1150" dirty="0">
                <a:ea typeface="+mn-lt"/>
                <a:cs typeface="+mn-lt"/>
              </a:rPr>
              <a:t>Analyze user adoption and feedback.</a:t>
            </a:r>
            <a:endParaRPr lang="en-US" sz="1150">
              <a:ea typeface="+mn-lt"/>
              <a:cs typeface="+mn-lt"/>
            </a:endParaRPr>
          </a:p>
          <a:p>
            <a:pPr>
              <a:buFont typeface="Arial" panose="020B0604020202020204" pitchFamily="34" charset="0"/>
              <a:buChar char="•"/>
            </a:pPr>
            <a:r>
              <a:rPr lang="en-US" sz="1150" dirty="0">
                <a:ea typeface="+mn-lt"/>
                <a:cs typeface="+mn-lt"/>
              </a:rPr>
              <a:t>Identify areas for further improvement.</a:t>
            </a:r>
            <a:endParaRPr lang="en-US" sz="1150">
              <a:ea typeface="+mn-lt"/>
              <a:cs typeface="+mn-lt"/>
            </a:endParaRPr>
          </a:p>
          <a:p>
            <a:pPr>
              <a:buFont typeface="Arial" panose="020B0604020202020204" pitchFamily="34" charset="0"/>
              <a:buChar char="•"/>
            </a:pPr>
            <a:endParaRPr lang="en-US" sz="1150" dirty="0">
              <a:ea typeface="+mn-lt"/>
              <a:cs typeface="+mn-lt"/>
            </a:endParaRPr>
          </a:p>
          <a:p>
            <a:r>
              <a:rPr lang="en-US" sz="1150" dirty="0">
                <a:ea typeface="+mn-lt"/>
                <a:cs typeface="+mn-lt"/>
              </a:rPr>
              <a:t>       The development stages are tasks involved in creating and maintaining an application, incorporating team kickoff, backend and frontend development, AI integration, testing, deployment, user onboarding, monitoring, feedback collection, and post-launch evaluation.</a:t>
            </a:r>
            <a:endParaRPr lang="en-US" sz="1150">
              <a:ea typeface="+mn-lt"/>
              <a:cs typeface="+mn-lt"/>
            </a:endParaRPr>
          </a:p>
        </p:txBody>
      </p:sp>
    </p:spTree>
    <p:extLst>
      <p:ext uri="{BB962C8B-B14F-4D97-AF65-F5344CB8AC3E}">
        <p14:creationId xmlns:p14="http://schemas.microsoft.com/office/powerpoint/2010/main" val="37092032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 name="Rectangle 85">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4278"/>
            <a:ext cx="9143993" cy="127075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B043CA98-C083-EAA2-E489-7EA15E67235E}"/>
              </a:ext>
            </a:extLst>
          </p:cNvPr>
          <p:cNvSpPr>
            <a:spLocks noGrp="1"/>
          </p:cNvSpPr>
          <p:nvPr>
            <p:ph type="title"/>
          </p:nvPr>
        </p:nvSpPr>
        <p:spPr>
          <a:xfrm>
            <a:off x="867638" y="478321"/>
            <a:ext cx="7416372" cy="675098"/>
          </a:xfrm>
        </p:spPr>
        <p:txBody>
          <a:bodyPr vert="horz" lIns="91440" tIns="45720" rIns="91440" bIns="45720" rtlCol="0" anchor="t">
            <a:normAutofit/>
          </a:bodyPr>
          <a:lstStyle/>
          <a:p>
            <a:pPr>
              <a:spcBef>
                <a:spcPct val="0"/>
              </a:spcBef>
            </a:pPr>
            <a:r>
              <a:rPr lang="en-US" sz="3000" b="1" kern="1200" dirty="0">
                <a:solidFill>
                  <a:schemeClr val="bg1"/>
                </a:solidFill>
                <a:latin typeface="+mj-lt"/>
                <a:ea typeface="+mj-ea"/>
                <a:cs typeface="+mj-cs"/>
              </a:rPr>
              <a:t>Technical Validation</a:t>
            </a:r>
            <a:endParaRPr lang="en-US" sz="3000" b="1" kern="1200" dirty="0">
              <a:solidFill>
                <a:schemeClr val="bg1"/>
              </a:solidFill>
              <a:latin typeface="+mj-lt"/>
              <a:ea typeface="Calibri Light"/>
              <a:cs typeface="Calibri Light"/>
            </a:endParaRPr>
          </a:p>
        </p:txBody>
      </p:sp>
      <p:sp>
        <p:nvSpPr>
          <p:cNvPr id="87" name="Rectangle 86">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66480"/>
            <a:ext cx="9143992" cy="3877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1508068"/>
            <a:ext cx="342892" cy="342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ubtitle 3">
            <a:extLst>
              <a:ext uri="{FF2B5EF4-FFF2-40B4-BE49-F238E27FC236}">
                <a16:creationId xmlns:a16="http://schemas.microsoft.com/office/drawing/2014/main" id="{4DA5133E-B96F-48B5-E6AB-E361E35E4694}"/>
              </a:ext>
            </a:extLst>
          </p:cNvPr>
          <p:cNvSpPr>
            <a:spLocks noGrp="1"/>
          </p:cNvSpPr>
          <p:nvPr>
            <p:ph type="subTitle" idx="1"/>
          </p:nvPr>
        </p:nvSpPr>
        <p:spPr>
          <a:xfrm>
            <a:off x="866661" y="1663007"/>
            <a:ext cx="7410669" cy="2969714"/>
          </a:xfrm>
        </p:spPr>
        <p:txBody>
          <a:bodyPr spcFirstLastPara="1" vert="horz" wrap="square" lIns="91440" tIns="45720" rIns="91440" bIns="45720" rtlCol="0" anchor="t" anchorCtr="0">
            <a:noAutofit/>
          </a:bodyPr>
          <a:lstStyle/>
          <a:p>
            <a:pPr>
              <a:spcAft>
                <a:spcPts val="600"/>
              </a:spcAft>
              <a:buFont typeface="Arial" panose="020B0604020202020204" pitchFamily="34" charset="0"/>
              <a:buChar char="•"/>
            </a:pPr>
            <a:r>
              <a:rPr lang="en-US" sz="1300" dirty="0"/>
              <a:t>a. </a:t>
            </a:r>
            <a:r>
              <a:rPr lang="en-US" sz="1300" b="1" dirty="0"/>
              <a:t>Prototype Testing</a:t>
            </a:r>
            <a:r>
              <a:rPr lang="en-US" sz="1300" dirty="0"/>
              <a:t>: Test a working prototype to verify that it functions as expected. This can involve rigorous testing to identify and fix technical issues.</a:t>
            </a:r>
            <a:endParaRPr lang="en-US" sz="1300">
              <a:ea typeface="Calibri"/>
              <a:cs typeface="Calibri"/>
            </a:endParaRPr>
          </a:p>
          <a:p>
            <a:pPr>
              <a:spcAft>
                <a:spcPts val="600"/>
              </a:spcAft>
              <a:buFont typeface="Arial" panose="020B0604020202020204" pitchFamily="34" charset="0"/>
              <a:buChar char="•"/>
            </a:pPr>
            <a:r>
              <a:rPr lang="en-US" sz="1300" dirty="0"/>
              <a:t>b. </a:t>
            </a:r>
            <a:r>
              <a:rPr lang="en-US" sz="1300" b="1" dirty="0"/>
              <a:t>Quality Assurance</a:t>
            </a:r>
            <a:r>
              <a:rPr lang="en-US" sz="1300" dirty="0"/>
              <a:t>: Implement quality control processes to ensure that the product or service is reliable, secure, and free from critical bugs or vulnerabilities.</a:t>
            </a:r>
            <a:endParaRPr lang="en-US" sz="1300">
              <a:ea typeface="Calibri"/>
              <a:cs typeface="Calibri"/>
            </a:endParaRPr>
          </a:p>
          <a:p>
            <a:pPr>
              <a:spcAft>
                <a:spcPts val="600"/>
              </a:spcAft>
              <a:buFont typeface="Arial" panose="020B0604020202020204" pitchFamily="34" charset="0"/>
              <a:buChar char="•"/>
            </a:pPr>
            <a:r>
              <a:rPr lang="en-US" sz="1300" dirty="0"/>
              <a:t>c. </a:t>
            </a:r>
            <a:r>
              <a:rPr lang="en-US" sz="1300" b="1" dirty="0"/>
              <a:t>Scalability Testing</a:t>
            </a:r>
            <a:r>
              <a:rPr lang="en-US" sz="1300" dirty="0"/>
              <a:t>: Check whether your product or service can handle an increased workload as you scale up. This involves load testing, stress testing, and performance optimization.</a:t>
            </a:r>
            <a:endParaRPr lang="en-US" sz="1300">
              <a:ea typeface="Calibri"/>
              <a:cs typeface="Calibri"/>
            </a:endParaRPr>
          </a:p>
          <a:p>
            <a:pPr>
              <a:spcAft>
                <a:spcPts val="600"/>
              </a:spcAft>
              <a:buFont typeface="Arial" panose="020B0604020202020204" pitchFamily="34" charset="0"/>
              <a:buChar char="•"/>
            </a:pPr>
            <a:r>
              <a:rPr lang="en-US" sz="1300" dirty="0"/>
              <a:t>d. </a:t>
            </a:r>
            <a:r>
              <a:rPr lang="en-US" sz="1300" b="1" dirty="0"/>
              <a:t>Compliance and Regulations</a:t>
            </a:r>
            <a:r>
              <a:rPr lang="en-US" sz="1300" dirty="0"/>
              <a:t>: Ensure that your product complies with industry-specific regulations and standards. This is particularly important in sectors like healthcare, finance, or data privacy.</a:t>
            </a:r>
            <a:endParaRPr lang="en-US" sz="1300">
              <a:ea typeface="Calibri"/>
              <a:cs typeface="Calibri"/>
            </a:endParaRPr>
          </a:p>
          <a:p>
            <a:pPr>
              <a:spcAft>
                <a:spcPts val="600"/>
              </a:spcAft>
              <a:buFont typeface="Arial" panose="020B0604020202020204" pitchFamily="34" charset="0"/>
              <a:buChar char="•"/>
            </a:pPr>
            <a:r>
              <a:rPr lang="en-US" sz="1300" dirty="0"/>
              <a:t>e. </a:t>
            </a:r>
            <a:r>
              <a:rPr lang="en-US" sz="1300" b="1" dirty="0"/>
              <a:t>User Acceptance Testing (UAT)</a:t>
            </a:r>
            <a:r>
              <a:rPr lang="en-US" sz="1300" dirty="0"/>
              <a:t>: Involve users or stakeholders to validate that the product meets their expectations and requirements.</a:t>
            </a:r>
            <a:endParaRPr lang="en-US" sz="1300">
              <a:ea typeface="Calibri"/>
              <a:cs typeface="Calibri"/>
            </a:endParaRPr>
          </a:p>
          <a:p>
            <a:pPr>
              <a:spcAft>
                <a:spcPts val="600"/>
              </a:spcAft>
              <a:buFont typeface="Arial" panose="020B0604020202020204" pitchFamily="34" charset="0"/>
              <a:buChar char="•"/>
            </a:pPr>
            <a:r>
              <a:rPr lang="en-US" sz="1300" dirty="0"/>
              <a:t>f. </a:t>
            </a:r>
            <a:r>
              <a:rPr lang="en-US" sz="1300" b="1" dirty="0"/>
              <a:t>Documentation</a:t>
            </a:r>
            <a:r>
              <a:rPr lang="en-US" sz="1300" dirty="0"/>
              <a:t>: Create comprehensive technical documentation that explains how the product works, how it can be maintained, and any troubleshooting steps.</a:t>
            </a:r>
            <a:endParaRPr lang="en-US" sz="1300">
              <a:ea typeface="Calibri"/>
              <a:cs typeface="Calibri"/>
            </a:endParaRPr>
          </a:p>
          <a:p>
            <a:pPr>
              <a:spcAft>
                <a:spcPts val="600"/>
              </a:spcAft>
              <a:buFont typeface="Arial" panose="020B0604020202020204" pitchFamily="34" charset="0"/>
              <a:buChar char="•"/>
            </a:pPr>
            <a:r>
              <a:rPr lang="en-US" sz="1300" dirty="0"/>
              <a:t>g. </a:t>
            </a:r>
            <a:r>
              <a:rPr lang="en-US" sz="1300" b="1" dirty="0"/>
              <a:t>Security Assessment</a:t>
            </a:r>
            <a:r>
              <a:rPr lang="en-US" sz="1300" dirty="0"/>
              <a:t>: Perform security audits to identify and mitigate vulnerabilities to protect your product from cyber threats.</a:t>
            </a:r>
            <a:endParaRPr lang="en-US" sz="1300">
              <a:ea typeface="Calibri"/>
              <a:cs typeface="Calibri"/>
            </a:endParaRPr>
          </a:p>
        </p:txBody>
      </p:sp>
    </p:spTree>
    <p:extLst>
      <p:ext uri="{BB962C8B-B14F-4D97-AF65-F5344CB8AC3E}">
        <p14:creationId xmlns:p14="http://schemas.microsoft.com/office/powerpoint/2010/main" val="3170823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3" name="Rectangle 92">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4278"/>
            <a:ext cx="9143993" cy="127075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B043CA98-C083-EAA2-E489-7EA15E67235E}"/>
              </a:ext>
            </a:extLst>
          </p:cNvPr>
          <p:cNvSpPr>
            <a:spLocks noGrp="1"/>
          </p:cNvSpPr>
          <p:nvPr>
            <p:ph type="title"/>
          </p:nvPr>
        </p:nvSpPr>
        <p:spPr>
          <a:xfrm>
            <a:off x="867638" y="478321"/>
            <a:ext cx="7416372" cy="675098"/>
          </a:xfrm>
        </p:spPr>
        <p:txBody>
          <a:bodyPr vert="horz" lIns="91440" tIns="45720" rIns="91440" bIns="45720" rtlCol="0" anchor="t">
            <a:normAutofit/>
          </a:bodyPr>
          <a:lstStyle/>
          <a:p>
            <a:pPr>
              <a:spcBef>
                <a:spcPct val="0"/>
              </a:spcBef>
            </a:pPr>
            <a:r>
              <a:rPr lang="en-US" sz="3000" b="1" kern="1200">
                <a:solidFill>
                  <a:schemeClr val="bg1"/>
                </a:solidFill>
                <a:latin typeface="+mj-lt"/>
                <a:ea typeface="+mj-ea"/>
                <a:cs typeface="+mj-cs"/>
              </a:rPr>
              <a:t>Market Entry</a:t>
            </a:r>
            <a:endParaRPr lang="en-US" sz="3000" kern="1200">
              <a:solidFill>
                <a:schemeClr val="bg1"/>
              </a:solidFill>
              <a:latin typeface="+mj-lt"/>
              <a:ea typeface="+mj-ea"/>
              <a:cs typeface="+mj-cs"/>
            </a:endParaRPr>
          </a:p>
        </p:txBody>
      </p:sp>
      <p:sp>
        <p:nvSpPr>
          <p:cNvPr id="95" name="Rectangle 94">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66480"/>
            <a:ext cx="9143992" cy="3877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1508068"/>
            <a:ext cx="342892" cy="342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ubtitle 3">
            <a:extLst>
              <a:ext uri="{FF2B5EF4-FFF2-40B4-BE49-F238E27FC236}">
                <a16:creationId xmlns:a16="http://schemas.microsoft.com/office/drawing/2014/main" id="{4DA5133E-B96F-48B5-E6AB-E361E35E4694}"/>
              </a:ext>
            </a:extLst>
          </p:cNvPr>
          <p:cNvSpPr>
            <a:spLocks noGrp="1"/>
          </p:cNvSpPr>
          <p:nvPr>
            <p:ph type="subTitle" idx="1"/>
          </p:nvPr>
        </p:nvSpPr>
        <p:spPr>
          <a:xfrm>
            <a:off x="866661" y="1663007"/>
            <a:ext cx="7410669" cy="2969714"/>
          </a:xfrm>
        </p:spPr>
        <p:txBody>
          <a:bodyPr spcFirstLastPara="1" vert="horz" lIns="91440" tIns="45720" rIns="91440" bIns="45720" rtlCol="0" anchorCtr="0">
            <a:normAutofit/>
          </a:bodyPr>
          <a:lstStyle/>
          <a:p>
            <a:pPr marL="0" indent="0">
              <a:spcAft>
                <a:spcPts val="600"/>
              </a:spcAft>
            </a:pPr>
            <a:r>
              <a:rPr lang="en-US" sz="1300" dirty="0"/>
              <a:t>Once the technical validation is complete, you can enter the market. Market entry involves introducing your product to your target audience. Here's how it works:</a:t>
            </a:r>
            <a:endParaRPr lang="en-US"/>
          </a:p>
          <a:p>
            <a:pPr>
              <a:spcAft>
                <a:spcPts val="600"/>
              </a:spcAft>
              <a:buFont typeface="Arial" panose="020B0604020202020204" pitchFamily="34" charset="0"/>
              <a:buChar char="•"/>
            </a:pPr>
            <a:r>
              <a:rPr lang="en-US" sz="1300" dirty="0"/>
              <a:t>a. </a:t>
            </a:r>
            <a:r>
              <a:rPr lang="en-US" sz="1300" b="1" dirty="0"/>
              <a:t>Market Research</a:t>
            </a:r>
            <a:r>
              <a:rPr lang="en-US" sz="1300" dirty="0"/>
              <a:t>: Conduct in-depth market research to identify your target audience, competitors, and market trends. This data helps refine your marketing and sales strategies.</a:t>
            </a:r>
          </a:p>
          <a:p>
            <a:pPr>
              <a:spcAft>
                <a:spcPts val="600"/>
              </a:spcAft>
              <a:buFont typeface="Arial" panose="020B0604020202020204" pitchFamily="34" charset="0"/>
              <a:buChar char="•"/>
            </a:pPr>
            <a:r>
              <a:rPr lang="en-US" sz="1300" dirty="0"/>
              <a:t>b. </a:t>
            </a:r>
            <a:r>
              <a:rPr lang="en-US" sz="1300" b="1" dirty="0"/>
              <a:t>Go-to-Market Strategy</a:t>
            </a:r>
            <a:r>
              <a:rPr lang="en-US" sz="1300" dirty="0"/>
              <a:t>: Develop a strategy for how you will introduce your product to the market. This includes pricing, distribution channels, and marketing campaigns.</a:t>
            </a:r>
          </a:p>
          <a:p>
            <a:pPr>
              <a:spcAft>
                <a:spcPts val="600"/>
              </a:spcAft>
              <a:buFont typeface="Arial" panose="020B0604020202020204" pitchFamily="34" charset="0"/>
              <a:buChar char="•"/>
            </a:pPr>
            <a:r>
              <a:rPr lang="en-US" sz="1300" dirty="0"/>
              <a:t>c. </a:t>
            </a:r>
            <a:r>
              <a:rPr lang="en-US" sz="1300" b="1" dirty="0"/>
              <a:t>Customer Acquisition</a:t>
            </a:r>
            <a:r>
              <a:rPr lang="en-US" sz="1300" dirty="0"/>
              <a:t>: Implement sales and marketing activities to attract your first customers. This could involve online advertising, content marketing, or traditional sales methods.</a:t>
            </a:r>
          </a:p>
          <a:p>
            <a:pPr>
              <a:spcAft>
                <a:spcPts val="600"/>
              </a:spcAft>
              <a:buFont typeface="Arial" panose="020B0604020202020204" pitchFamily="34" charset="0"/>
              <a:buChar char="•"/>
            </a:pPr>
            <a:r>
              <a:rPr lang="en-US" sz="1300" dirty="0"/>
              <a:t>d. </a:t>
            </a:r>
            <a:r>
              <a:rPr lang="en-US" sz="1300" b="1" dirty="0"/>
              <a:t>Customer Support</a:t>
            </a:r>
            <a:r>
              <a:rPr lang="en-US" sz="1300" dirty="0"/>
              <a:t>: Ensure you have adequate customer support in place to address inquiries, issues, and provide assistance to early customers.</a:t>
            </a:r>
          </a:p>
          <a:p>
            <a:pPr>
              <a:spcAft>
                <a:spcPts val="600"/>
              </a:spcAft>
              <a:buFont typeface="Arial" panose="020B0604020202020204" pitchFamily="34" charset="0"/>
              <a:buChar char="•"/>
            </a:pPr>
            <a:r>
              <a:rPr lang="en-US" sz="1300" dirty="0"/>
              <a:t>e. </a:t>
            </a:r>
            <a:r>
              <a:rPr lang="en-US" sz="1300" b="1" dirty="0"/>
              <a:t>Feedback Collection</a:t>
            </a:r>
            <a:r>
              <a:rPr lang="en-US" sz="1300" dirty="0"/>
              <a:t>: Continuously gather feedback from your early customers to identify areas for improvement and refine your product or service.</a:t>
            </a:r>
            <a:endParaRPr lang="en-US" sz="1300" dirty="0">
              <a:ea typeface="Calibri"/>
              <a:cs typeface="Calibri"/>
            </a:endParaRPr>
          </a:p>
        </p:txBody>
      </p:sp>
    </p:spTree>
    <p:extLst>
      <p:ext uri="{BB962C8B-B14F-4D97-AF65-F5344CB8AC3E}">
        <p14:creationId xmlns:p14="http://schemas.microsoft.com/office/powerpoint/2010/main" val="3138763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3" name="Rectangle 92">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4278"/>
            <a:ext cx="9143993" cy="127075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B043CA98-C083-EAA2-E489-7EA15E67235E}"/>
              </a:ext>
            </a:extLst>
          </p:cNvPr>
          <p:cNvSpPr>
            <a:spLocks noGrp="1"/>
          </p:cNvSpPr>
          <p:nvPr>
            <p:ph type="title"/>
          </p:nvPr>
        </p:nvSpPr>
        <p:spPr>
          <a:xfrm>
            <a:off x="867638" y="478321"/>
            <a:ext cx="7416372" cy="675098"/>
          </a:xfrm>
        </p:spPr>
        <p:txBody>
          <a:bodyPr vert="horz" lIns="91440" tIns="45720" rIns="91440" bIns="45720" rtlCol="0" anchor="t">
            <a:normAutofit/>
          </a:bodyPr>
          <a:lstStyle/>
          <a:p>
            <a:pPr>
              <a:spcBef>
                <a:spcPct val="0"/>
              </a:spcBef>
            </a:pPr>
            <a:r>
              <a:rPr lang="en-US" sz="3000" b="1" dirty="0">
                <a:solidFill>
                  <a:schemeClr val="bg1"/>
                </a:solidFill>
                <a:ea typeface="+mj-lt"/>
                <a:cs typeface="+mj-lt"/>
              </a:rPr>
              <a:t>Scaling Up</a:t>
            </a:r>
            <a:endParaRPr lang="en-US" dirty="0">
              <a:solidFill>
                <a:schemeClr val="bg1"/>
              </a:solidFill>
            </a:endParaRPr>
          </a:p>
        </p:txBody>
      </p:sp>
      <p:sp>
        <p:nvSpPr>
          <p:cNvPr id="95" name="Rectangle 94">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66480"/>
            <a:ext cx="9143992" cy="3877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1508068"/>
            <a:ext cx="342892" cy="342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ubtitle 3">
            <a:extLst>
              <a:ext uri="{FF2B5EF4-FFF2-40B4-BE49-F238E27FC236}">
                <a16:creationId xmlns:a16="http://schemas.microsoft.com/office/drawing/2014/main" id="{4DA5133E-B96F-48B5-E6AB-E361E35E4694}"/>
              </a:ext>
            </a:extLst>
          </p:cNvPr>
          <p:cNvSpPr>
            <a:spLocks noGrp="1"/>
          </p:cNvSpPr>
          <p:nvPr>
            <p:ph type="subTitle" idx="1"/>
          </p:nvPr>
        </p:nvSpPr>
        <p:spPr>
          <a:xfrm>
            <a:off x="866661" y="1663007"/>
            <a:ext cx="7410669" cy="2969714"/>
          </a:xfrm>
        </p:spPr>
        <p:txBody>
          <a:bodyPr spcFirstLastPara="1" vert="horz" lIns="91440" tIns="45720" rIns="91440" bIns="45720" rtlCol="0" anchorCtr="0">
            <a:normAutofit/>
          </a:bodyPr>
          <a:lstStyle/>
          <a:p>
            <a:pPr marL="0" indent="0"/>
            <a:r>
              <a:rPr lang="en-US" sz="1300" dirty="0">
                <a:ea typeface="+mn-lt"/>
                <a:cs typeface="+mn-lt"/>
              </a:rPr>
              <a:t>Scaling up is the phase where you expand your operations to reach a broader customer base. Here's how you can do it:</a:t>
            </a:r>
            <a:endParaRPr lang="en-US"/>
          </a:p>
          <a:p>
            <a:pPr>
              <a:buFont typeface="Arial" panose="020B0604020202020204" pitchFamily="34" charset="0"/>
              <a:buChar char="•"/>
            </a:pPr>
            <a:r>
              <a:rPr lang="en-US" sz="1300" dirty="0">
                <a:ea typeface="+mn-lt"/>
                <a:cs typeface="+mn-lt"/>
              </a:rPr>
              <a:t>a. </a:t>
            </a:r>
            <a:r>
              <a:rPr lang="en-US" sz="1300" b="1" dirty="0">
                <a:ea typeface="+mn-lt"/>
                <a:cs typeface="+mn-lt"/>
              </a:rPr>
              <a:t>Production and Operations Scaling</a:t>
            </a:r>
            <a:r>
              <a:rPr lang="en-US" sz="1300" dirty="0">
                <a:ea typeface="+mn-lt"/>
                <a:cs typeface="+mn-lt"/>
              </a:rPr>
              <a:t>: Increase your production capacity and operational capabilities to meet growing demand.</a:t>
            </a:r>
          </a:p>
          <a:p>
            <a:pPr>
              <a:buFont typeface="Arial" panose="020B0604020202020204" pitchFamily="34" charset="0"/>
              <a:buChar char="•"/>
            </a:pPr>
            <a:r>
              <a:rPr lang="en-US" sz="1300" dirty="0">
                <a:ea typeface="+mn-lt"/>
                <a:cs typeface="+mn-lt"/>
              </a:rPr>
              <a:t>b. </a:t>
            </a:r>
            <a:r>
              <a:rPr lang="en-US" sz="1300" b="1" dirty="0">
                <a:ea typeface="+mn-lt"/>
                <a:cs typeface="+mn-lt"/>
              </a:rPr>
              <a:t>Market Expansion</a:t>
            </a:r>
            <a:r>
              <a:rPr lang="en-US" sz="1300" dirty="0">
                <a:ea typeface="+mn-lt"/>
                <a:cs typeface="+mn-lt"/>
              </a:rPr>
              <a:t>: Enter new markets or reach new customer segments to grow your customer base.</a:t>
            </a:r>
          </a:p>
          <a:p>
            <a:pPr>
              <a:buFont typeface="Arial" panose="020B0604020202020204" pitchFamily="34" charset="0"/>
              <a:buChar char="•"/>
            </a:pPr>
            <a:r>
              <a:rPr lang="en-US" sz="1300" dirty="0">
                <a:ea typeface="+mn-lt"/>
                <a:cs typeface="+mn-lt"/>
              </a:rPr>
              <a:t>c. </a:t>
            </a:r>
            <a:r>
              <a:rPr lang="en-US" sz="1300" b="1" dirty="0">
                <a:ea typeface="+mn-lt"/>
                <a:cs typeface="+mn-lt"/>
              </a:rPr>
              <a:t>Team Growth</a:t>
            </a:r>
            <a:r>
              <a:rPr lang="en-US" sz="1300" dirty="0">
                <a:ea typeface="+mn-lt"/>
                <a:cs typeface="+mn-lt"/>
              </a:rPr>
              <a:t>: Hire more employees or team members to support increased workload and customer demand.</a:t>
            </a:r>
          </a:p>
          <a:p>
            <a:pPr>
              <a:buFont typeface="Arial" panose="020B0604020202020204" pitchFamily="34" charset="0"/>
              <a:buChar char="•"/>
            </a:pPr>
            <a:r>
              <a:rPr lang="en-US" sz="1300" dirty="0">
                <a:ea typeface="+mn-lt"/>
                <a:cs typeface="+mn-lt"/>
              </a:rPr>
              <a:t>d. </a:t>
            </a:r>
            <a:r>
              <a:rPr lang="en-US" sz="1300" b="1" dirty="0">
                <a:ea typeface="+mn-lt"/>
                <a:cs typeface="+mn-lt"/>
              </a:rPr>
              <a:t>Technology Scalability</a:t>
            </a:r>
            <a:r>
              <a:rPr lang="en-US" sz="1300" dirty="0">
                <a:ea typeface="+mn-lt"/>
                <a:cs typeface="+mn-lt"/>
              </a:rPr>
              <a:t>: Ensure that your technical infrastructure can handle the growth in users and data. This may require additional servers, databases, or cloud resources.</a:t>
            </a:r>
          </a:p>
          <a:p>
            <a:pPr>
              <a:buFont typeface="Arial" panose="020B0604020202020204" pitchFamily="34" charset="0"/>
              <a:buChar char="•"/>
            </a:pPr>
            <a:r>
              <a:rPr lang="en-US" sz="1300" dirty="0">
                <a:ea typeface="+mn-lt"/>
                <a:cs typeface="+mn-lt"/>
              </a:rPr>
              <a:t>e. </a:t>
            </a:r>
            <a:r>
              <a:rPr lang="en-US" sz="1300" b="1" dirty="0">
                <a:ea typeface="+mn-lt"/>
                <a:cs typeface="+mn-lt"/>
              </a:rPr>
              <a:t>Customer Retention</a:t>
            </a:r>
            <a:r>
              <a:rPr lang="en-US" sz="1300" dirty="0">
                <a:ea typeface="+mn-lt"/>
                <a:cs typeface="+mn-lt"/>
              </a:rPr>
              <a:t>: Focus on retaining existing customers while acquiring new ones. This can involve loyalty programs and continued customer support.</a:t>
            </a:r>
          </a:p>
          <a:p>
            <a:pPr>
              <a:buFont typeface="Arial" panose="020B0604020202020204" pitchFamily="34" charset="0"/>
              <a:buChar char="•"/>
            </a:pPr>
            <a:r>
              <a:rPr lang="en-US" sz="1300" dirty="0">
                <a:ea typeface="+mn-lt"/>
                <a:cs typeface="+mn-lt"/>
              </a:rPr>
              <a:t>f. </a:t>
            </a:r>
            <a:r>
              <a:rPr lang="en-US" sz="1300" b="1" dirty="0">
                <a:ea typeface="+mn-lt"/>
                <a:cs typeface="+mn-lt"/>
              </a:rPr>
              <a:t>Financial Planning</a:t>
            </a:r>
            <a:r>
              <a:rPr lang="en-US" sz="1300" dirty="0">
                <a:ea typeface="+mn-lt"/>
                <a:cs typeface="+mn-lt"/>
              </a:rPr>
              <a:t>: Develop a financial plan to manage increased expenses and revenue growth effectively.</a:t>
            </a:r>
          </a:p>
          <a:p>
            <a:pPr>
              <a:buFont typeface="Arial" panose="020B0604020202020204" pitchFamily="34" charset="0"/>
              <a:buChar char="•"/>
            </a:pPr>
            <a:r>
              <a:rPr lang="en-US" sz="1300" dirty="0">
                <a:ea typeface="+mn-lt"/>
                <a:cs typeface="+mn-lt"/>
              </a:rPr>
              <a:t>g. </a:t>
            </a:r>
            <a:r>
              <a:rPr lang="en-US" sz="1300" b="1" dirty="0">
                <a:ea typeface="+mn-lt"/>
                <a:cs typeface="+mn-lt"/>
              </a:rPr>
              <a:t>Strategic Partnerships</a:t>
            </a:r>
            <a:r>
              <a:rPr lang="en-US" sz="1300" dirty="0">
                <a:ea typeface="+mn-lt"/>
                <a:cs typeface="+mn-lt"/>
              </a:rPr>
              <a:t>: Explore partnerships with other businesses to access new markets or technologies.</a:t>
            </a:r>
          </a:p>
        </p:txBody>
      </p:sp>
    </p:spTree>
    <p:extLst>
      <p:ext uri="{BB962C8B-B14F-4D97-AF65-F5344CB8AC3E}">
        <p14:creationId xmlns:p14="http://schemas.microsoft.com/office/powerpoint/2010/main" val="29513706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4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 for your time and attention! 🙂</a:t>
            </a:r>
            <a:endParaRPr dirty="0"/>
          </a:p>
        </p:txBody>
      </p:sp>
      <p:pic>
        <p:nvPicPr>
          <p:cNvPr id="529" name="Google Shape;529;p43"/>
          <p:cNvPicPr preferRelativeResize="0"/>
          <p:nvPr/>
        </p:nvPicPr>
        <p:blipFill rotWithShape="1">
          <a:blip r:embed="rId3">
            <a:alphaModFix/>
          </a:blip>
          <a:srcRect t="10601" b="9449"/>
          <a:stretch/>
        </p:blipFill>
        <p:spPr>
          <a:xfrm>
            <a:off x="3234075" y="3367825"/>
            <a:ext cx="2405400" cy="1323600"/>
          </a:xfrm>
          <a:prstGeom prst="roundRect">
            <a:avLst>
              <a:gd name="adj" fmla="val 16667"/>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73"/>
        <p:cNvGrpSpPr/>
        <p:nvPr/>
      </p:nvGrpSpPr>
      <p:grpSpPr>
        <a:xfrm>
          <a:off x="0" y="0"/>
          <a:ext cx="0" cy="0"/>
          <a:chOff x="0" y="0"/>
          <a:chExt cx="0" cy="0"/>
        </a:xfrm>
      </p:grpSpPr>
      <p:sp>
        <p:nvSpPr>
          <p:cNvPr id="525" name="Rectangle 524">
            <a:extLst>
              <a:ext uri="{FF2B5EF4-FFF2-40B4-BE49-F238E27FC236}">
                <a16:creationId xmlns:a16="http://schemas.microsoft.com/office/drawing/2014/main" id="{75CC5FF6-C911-4883-B5F7-F5F3E29A8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6" name="Rectangle 525">
            <a:extLst>
              <a:ext uri="{FF2B5EF4-FFF2-40B4-BE49-F238E27FC236}">
                <a16:creationId xmlns:a16="http://schemas.microsoft.com/office/drawing/2014/main" id="{84E2200F-ED39-40A1-A6F7-65A45ED6D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7" name="Group 526">
            <a:extLst>
              <a:ext uri="{FF2B5EF4-FFF2-40B4-BE49-F238E27FC236}">
                <a16:creationId xmlns:a16="http://schemas.microsoft.com/office/drawing/2014/main" id="{4F9B6C79-E122-4CC3-89D3-AC495A744DF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556565"/>
            <a:ext cx="9036544" cy="3069979"/>
            <a:chOff x="1" y="2075420"/>
            <a:chExt cx="12048729" cy="4093306"/>
          </a:xfrm>
        </p:grpSpPr>
        <p:sp>
          <p:nvSpPr>
            <p:cNvPr id="486" name="Oval 485">
              <a:extLst>
                <a:ext uri="{FF2B5EF4-FFF2-40B4-BE49-F238E27FC236}">
                  <a16:creationId xmlns:a16="http://schemas.microsoft.com/office/drawing/2014/main" id="{3F913E1A-AA2E-486A-A9C9-5A0EC83DDC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8" name="Oval 527">
              <a:extLst>
                <a:ext uri="{FF2B5EF4-FFF2-40B4-BE49-F238E27FC236}">
                  <a16:creationId xmlns:a16="http://schemas.microsoft.com/office/drawing/2014/main" id="{502A347F-77B3-4993-835B-F7C4F3D9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8" name="Oval 487">
              <a:extLst>
                <a:ext uri="{FF2B5EF4-FFF2-40B4-BE49-F238E27FC236}">
                  <a16:creationId xmlns:a16="http://schemas.microsoft.com/office/drawing/2014/main" id="{5A136813-22B7-4F65-83FA-B0CD3DE30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9" name="Oval 488">
              <a:extLst>
                <a:ext uri="{FF2B5EF4-FFF2-40B4-BE49-F238E27FC236}">
                  <a16:creationId xmlns:a16="http://schemas.microsoft.com/office/drawing/2014/main" id="{81D551C5-7738-45E2-92E6-C372D8E49F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0" name="Oval 489">
              <a:extLst>
                <a:ext uri="{FF2B5EF4-FFF2-40B4-BE49-F238E27FC236}">
                  <a16:creationId xmlns:a16="http://schemas.microsoft.com/office/drawing/2014/main" id="{485F0AA2-AA26-4213-9599-3DCDB72DA0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 name="Oval 490">
              <a:extLst>
                <a:ext uri="{FF2B5EF4-FFF2-40B4-BE49-F238E27FC236}">
                  <a16:creationId xmlns:a16="http://schemas.microsoft.com/office/drawing/2014/main" id="{8AE70576-4FFC-44BE-846C-9EB6DD9A1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4" name="Google Shape;474;p36"/>
          <p:cNvSpPr txBox="1">
            <a:spLocks noGrp="1"/>
          </p:cNvSpPr>
          <p:nvPr>
            <p:ph type="title"/>
          </p:nvPr>
        </p:nvSpPr>
        <p:spPr>
          <a:xfrm>
            <a:off x="472230" y="473202"/>
            <a:ext cx="4289085" cy="2026513"/>
          </a:xfrm>
          <a:prstGeom prst="rect">
            <a:avLst/>
          </a:prstGeom>
          <a:noFill/>
        </p:spPr>
        <p:txBody>
          <a:bodyPr spcFirstLastPara="1" vert="horz" lIns="91440" tIns="45720" rIns="91440" bIns="45720" rtlCol="0" anchor="t" anchorCtr="0">
            <a:normAutofit/>
          </a:bodyPr>
          <a:lstStyle/>
          <a:p>
            <a:pPr marL="0" lvl="0" indent="0">
              <a:spcBef>
                <a:spcPct val="0"/>
              </a:spcBef>
              <a:spcAft>
                <a:spcPts val="0"/>
              </a:spcAft>
            </a:pPr>
            <a:r>
              <a:rPr lang="en-US" sz="3600" kern="1200">
                <a:solidFill>
                  <a:schemeClr val="bg1"/>
                </a:solidFill>
                <a:latin typeface="+mj-lt"/>
                <a:ea typeface="+mj-ea"/>
                <a:cs typeface="+mj-cs"/>
              </a:rPr>
              <a:t>Target Market</a:t>
            </a:r>
          </a:p>
        </p:txBody>
      </p:sp>
      <p:sp>
        <p:nvSpPr>
          <p:cNvPr id="529" name="Rectangle 528">
            <a:extLst>
              <a:ext uri="{FF2B5EF4-FFF2-40B4-BE49-F238E27FC236}">
                <a16:creationId xmlns:a16="http://schemas.microsoft.com/office/drawing/2014/main" id="{B163B796-84D7-4069-93D0-7A496A03A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828610" y="781954"/>
            <a:ext cx="2097346" cy="533439"/>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0" name="Group 529">
            <a:extLst>
              <a:ext uri="{FF2B5EF4-FFF2-40B4-BE49-F238E27FC236}">
                <a16:creationId xmlns:a16="http://schemas.microsoft.com/office/drawing/2014/main" id="{87A77F8F-E829-4314-9F44-36169F7548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44654" y="1116866"/>
            <a:ext cx="411480" cy="549007"/>
            <a:chOff x="7029447" y="3514725"/>
            <a:chExt cx="1285875" cy="549007"/>
          </a:xfrm>
        </p:grpSpPr>
        <p:cxnSp>
          <p:nvCxnSpPr>
            <p:cNvPr id="496" name="Straight Connector 495">
              <a:extLst>
                <a:ext uri="{FF2B5EF4-FFF2-40B4-BE49-F238E27FC236}">
                  <a16:creationId xmlns:a16="http://schemas.microsoft.com/office/drawing/2014/main" id="{E8D18253-A2A5-4168-A077-5A4A9C532B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97" name="Straight Connector 496">
              <a:extLst>
                <a:ext uri="{FF2B5EF4-FFF2-40B4-BE49-F238E27FC236}">
                  <a16:creationId xmlns:a16="http://schemas.microsoft.com/office/drawing/2014/main" id="{6DAC9C54-D328-4591-AE19-1C4E335C79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98" name="Straight Connector 497">
              <a:extLst>
                <a:ext uri="{FF2B5EF4-FFF2-40B4-BE49-F238E27FC236}">
                  <a16:creationId xmlns:a16="http://schemas.microsoft.com/office/drawing/2014/main" id="{A74A6996-7D92-4A5D-B88C-3B3E56C691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99" name="Straight Connector 498">
              <a:extLst>
                <a:ext uri="{FF2B5EF4-FFF2-40B4-BE49-F238E27FC236}">
                  <a16:creationId xmlns:a16="http://schemas.microsoft.com/office/drawing/2014/main" id="{D0F18B95-9F0D-423C-9242-0FBEC72769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grpSp>
        <p:nvGrpSpPr>
          <p:cNvPr id="531" name="Group 530">
            <a:extLst>
              <a:ext uri="{FF2B5EF4-FFF2-40B4-BE49-F238E27FC236}">
                <a16:creationId xmlns:a16="http://schemas.microsoft.com/office/drawing/2014/main" id="{85AC4472-E842-4CF4-BD50-983305EDB3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07958" y="4587642"/>
            <a:ext cx="964406" cy="549007"/>
            <a:chOff x="7029447" y="3514725"/>
            <a:chExt cx="1285875" cy="549007"/>
          </a:xfrm>
        </p:grpSpPr>
        <p:cxnSp>
          <p:nvCxnSpPr>
            <p:cNvPr id="502" name="Straight Connector 501">
              <a:extLst>
                <a:ext uri="{FF2B5EF4-FFF2-40B4-BE49-F238E27FC236}">
                  <a16:creationId xmlns:a16="http://schemas.microsoft.com/office/drawing/2014/main" id="{C2EE92C3-E117-4FC2-A305-586C89CA7B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03" name="Straight Connector 502">
              <a:extLst>
                <a:ext uri="{FF2B5EF4-FFF2-40B4-BE49-F238E27FC236}">
                  <a16:creationId xmlns:a16="http://schemas.microsoft.com/office/drawing/2014/main" id="{EA6FE6FB-7083-4B79-B1FD-B08855376F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04" name="Straight Connector 503">
              <a:extLst>
                <a:ext uri="{FF2B5EF4-FFF2-40B4-BE49-F238E27FC236}">
                  <a16:creationId xmlns:a16="http://schemas.microsoft.com/office/drawing/2014/main" id="{26D5D4DA-BEE4-4C4F-9CA9-0D068AAB83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05" name="Straight Connector 504">
              <a:extLst>
                <a:ext uri="{FF2B5EF4-FFF2-40B4-BE49-F238E27FC236}">
                  <a16:creationId xmlns:a16="http://schemas.microsoft.com/office/drawing/2014/main" id="{CEB1644A-A3F6-44EF-AC1D-F2CB55C9F6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532" name="Rectangle 531">
            <a:extLst>
              <a:ext uri="{FF2B5EF4-FFF2-40B4-BE49-F238E27FC236}">
                <a16:creationId xmlns:a16="http://schemas.microsoft.com/office/drawing/2014/main" id="{A4AE5E3E-9489-4D5A-A458-72C3E481C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605588"/>
            <a:ext cx="4571997" cy="533439"/>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3" name="Group 532">
            <a:extLst>
              <a:ext uri="{FF2B5EF4-FFF2-40B4-BE49-F238E27FC236}">
                <a16:creationId xmlns:a16="http://schemas.microsoft.com/office/drawing/2014/main" id="{0E88FC08-D56F-45D4-AC54-B89F64697B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485051" y="4386794"/>
            <a:ext cx="964406" cy="549007"/>
            <a:chOff x="7029447" y="3514725"/>
            <a:chExt cx="1285875" cy="549007"/>
          </a:xfrm>
        </p:grpSpPr>
        <p:cxnSp>
          <p:nvCxnSpPr>
            <p:cNvPr id="510" name="Straight Connector 509">
              <a:extLst>
                <a:ext uri="{FF2B5EF4-FFF2-40B4-BE49-F238E27FC236}">
                  <a16:creationId xmlns:a16="http://schemas.microsoft.com/office/drawing/2014/main" id="{DA9CDF2D-7A78-4571-B1C1-857192D4A99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11" name="Straight Connector 510">
              <a:extLst>
                <a:ext uri="{FF2B5EF4-FFF2-40B4-BE49-F238E27FC236}">
                  <a16:creationId xmlns:a16="http://schemas.microsoft.com/office/drawing/2014/main" id="{2E46C3A6-A8E2-4FBB-B6F8-FBEA0D905D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12" name="Straight Connector 511">
              <a:extLst>
                <a:ext uri="{FF2B5EF4-FFF2-40B4-BE49-F238E27FC236}">
                  <a16:creationId xmlns:a16="http://schemas.microsoft.com/office/drawing/2014/main" id="{BD35E17C-3C3F-401E-875C-1BA82BBA5A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13" name="Straight Connector 512">
              <a:extLst>
                <a:ext uri="{FF2B5EF4-FFF2-40B4-BE49-F238E27FC236}">
                  <a16:creationId xmlns:a16="http://schemas.microsoft.com/office/drawing/2014/main" id="{88C01EF9-F43C-4B12-BBF9-A20421C755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75" name="Google Shape;475;p36"/>
          <p:cNvSpPr txBox="1">
            <a:spLocks noGrp="1"/>
          </p:cNvSpPr>
          <p:nvPr>
            <p:ph type="subTitle" idx="1"/>
          </p:nvPr>
        </p:nvSpPr>
        <p:spPr>
          <a:xfrm>
            <a:off x="472230" y="1282473"/>
            <a:ext cx="4289085" cy="3314657"/>
          </a:xfrm>
          <a:prstGeom prst="rect">
            <a:avLst/>
          </a:prstGeom>
          <a:noFill/>
        </p:spPr>
        <p:txBody>
          <a:bodyPr spcFirstLastPara="1" vert="horz" wrap="square" lIns="91440" tIns="45720" rIns="91440" bIns="45720" rtlCol="0" anchor="t" anchorCtr="0">
            <a:noAutofit/>
          </a:bodyPr>
          <a:lstStyle/>
          <a:p>
            <a:pPr algn="just"/>
            <a:r>
              <a:rPr lang="en-US" sz="1250" b="1" dirty="0">
                <a:solidFill>
                  <a:schemeClr val="bg1"/>
                </a:solidFill>
                <a:ea typeface="+mn-lt"/>
                <a:cs typeface="+mn-lt"/>
              </a:rPr>
              <a:t>Researchers and Academics:</a:t>
            </a:r>
            <a:r>
              <a:rPr lang="en-US" sz="1250" dirty="0">
                <a:solidFill>
                  <a:srgbClr val="D1D5DB"/>
                </a:solidFill>
                <a:ea typeface="+mn-lt"/>
                <a:cs typeface="+mn-lt"/>
              </a:rPr>
              <a:t> Researchers </a:t>
            </a:r>
            <a:r>
              <a:rPr lang="en-US" sz="1250" kern="1200" dirty="0">
                <a:solidFill>
                  <a:srgbClr val="D1D5DB"/>
                </a:solidFill>
                <a:ea typeface="+mn-lt"/>
                <a:cs typeface="+mn-lt"/>
              </a:rPr>
              <a:t>and academics</a:t>
            </a:r>
            <a:r>
              <a:rPr lang="en-US" sz="1250" dirty="0">
                <a:solidFill>
                  <a:srgbClr val="D1D5DB"/>
                </a:solidFill>
                <a:ea typeface="+mn-lt"/>
                <a:cs typeface="+mn-lt"/>
              </a:rPr>
              <a:t> from various fields who need to transcribe interviews, lectures</a:t>
            </a:r>
            <a:r>
              <a:rPr lang="en-US" sz="1250" kern="1200" dirty="0">
                <a:solidFill>
                  <a:srgbClr val="D1D5DB"/>
                </a:solidFill>
                <a:ea typeface="+mn-lt"/>
                <a:cs typeface="+mn-lt"/>
              </a:rPr>
              <a:t>, </a:t>
            </a:r>
            <a:r>
              <a:rPr lang="en-US" sz="1250" dirty="0">
                <a:solidFill>
                  <a:srgbClr val="D1D5DB"/>
                </a:solidFill>
                <a:ea typeface="+mn-lt"/>
                <a:cs typeface="+mn-lt"/>
              </a:rPr>
              <a:t>or research data for analysis and publication.</a:t>
            </a:r>
            <a:endParaRPr lang="en-US" sz="1250">
              <a:ea typeface="Calibri"/>
              <a:cs typeface="Calibri"/>
            </a:endParaRPr>
          </a:p>
          <a:p>
            <a:pPr algn="just"/>
            <a:r>
              <a:rPr lang="en-US" sz="1250" b="1" dirty="0">
                <a:solidFill>
                  <a:schemeClr val="bg1"/>
                </a:solidFill>
                <a:ea typeface="+mn-lt"/>
                <a:cs typeface="+mn-lt"/>
              </a:rPr>
              <a:t>Journalists and Media Professionals:</a:t>
            </a:r>
            <a:r>
              <a:rPr lang="en-US" sz="1250" dirty="0">
                <a:solidFill>
                  <a:srgbClr val="D1D5DB"/>
                </a:solidFill>
                <a:ea typeface="+mn-lt"/>
                <a:cs typeface="+mn-lt"/>
              </a:rPr>
              <a:t> Journalists and </a:t>
            </a:r>
            <a:r>
              <a:rPr lang="en-US" sz="1250" kern="1200" dirty="0">
                <a:solidFill>
                  <a:srgbClr val="D1D5DB"/>
                </a:solidFill>
                <a:ea typeface="+mn-lt"/>
                <a:cs typeface="+mn-lt"/>
              </a:rPr>
              <a:t>media </a:t>
            </a:r>
            <a:r>
              <a:rPr lang="en-US" sz="1250" dirty="0">
                <a:solidFill>
                  <a:srgbClr val="D1D5DB"/>
                </a:solidFill>
                <a:ea typeface="+mn-lt"/>
                <a:cs typeface="+mn-lt"/>
              </a:rPr>
              <a:t>personnel who require transcription services for interviews</a:t>
            </a:r>
            <a:r>
              <a:rPr lang="en-US" sz="1250" kern="1200" dirty="0">
                <a:solidFill>
                  <a:srgbClr val="D1D5DB"/>
                </a:solidFill>
                <a:ea typeface="+mn-lt"/>
                <a:cs typeface="+mn-lt"/>
              </a:rPr>
              <a:t>, </a:t>
            </a:r>
            <a:r>
              <a:rPr lang="en-US" sz="1250" dirty="0">
                <a:solidFill>
                  <a:srgbClr val="D1D5DB"/>
                </a:solidFill>
                <a:ea typeface="+mn-lt"/>
                <a:cs typeface="+mn-lt"/>
              </a:rPr>
              <a:t>speeches</a:t>
            </a:r>
            <a:r>
              <a:rPr lang="en-US" sz="1250" kern="1200" dirty="0">
                <a:solidFill>
                  <a:srgbClr val="D1D5DB"/>
                </a:solidFill>
                <a:ea typeface="+mn-lt"/>
                <a:cs typeface="+mn-lt"/>
              </a:rPr>
              <a:t>, </a:t>
            </a:r>
            <a:r>
              <a:rPr lang="en-US" sz="1250" dirty="0">
                <a:solidFill>
                  <a:srgbClr val="D1D5DB"/>
                </a:solidFill>
                <a:ea typeface="+mn-lt"/>
                <a:cs typeface="+mn-lt"/>
              </a:rPr>
              <a:t>and news reports to enhance </a:t>
            </a:r>
            <a:r>
              <a:rPr lang="en-US" sz="1250" kern="1200" dirty="0">
                <a:solidFill>
                  <a:srgbClr val="D1D5DB"/>
                </a:solidFill>
                <a:ea typeface="+mn-lt"/>
                <a:cs typeface="+mn-lt"/>
              </a:rPr>
              <a:t>content </a:t>
            </a:r>
            <a:r>
              <a:rPr lang="en-US" sz="1250" dirty="0">
                <a:solidFill>
                  <a:srgbClr val="D1D5DB"/>
                </a:solidFill>
                <a:ea typeface="+mn-lt"/>
                <a:cs typeface="+mn-lt"/>
              </a:rPr>
              <a:t>production and reporting.</a:t>
            </a:r>
            <a:endParaRPr lang="en-US" sz="1250">
              <a:ea typeface="Calibri"/>
              <a:cs typeface="Calibri"/>
            </a:endParaRPr>
          </a:p>
          <a:p>
            <a:pPr algn="just"/>
            <a:r>
              <a:rPr lang="en-US" sz="1250" b="1" dirty="0">
                <a:solidFill>
                  <a:schemeClr val="bg1"/>
                </a:solidFill>
                <a:ea typeface="+mn-lt"/>
                <a:cs typeface="+mn-lt"/>
              </a:rPr>
              <a:t>Content Creators and Podcasters:</a:t>
            </a:r>
            <a:r>
              <a:rPr lang="en-US" sz="1250" dirty="0">
                <a:solidFill>
                  <a:srgbClr val="D1D5DB"/>
                </a:solidFill>
                <a:ea typeface="+mn-lt"/>
                <a:cs typeface="+mn-lt"/>
              </a:rPr>
              <a:t> Content </a:t>
            </a:r>
            <a:r>
              <a:rPr lang="en-US" sz="1250" kern="1200" dirty="0">
                <a:solidFill>
                  <a:srgbClr val="D1D5DB"/>
                </a:solidFill>
                <a:ea typeface="+mn-lt"/>
                <a:cs typeface="+mn-lt"/>
              </a:rPr>
              <a:t>creators</a:t>
            </a:r>
            <a:r>
              <a:rPr lang="en-US" sz="1250" dirty="0">
                <a:solidFill>
                  <a:srgbClr val="D1D5DB"/>
                </a:solidFill>
                <a:ea typeface="+mn-lt"/>
                <a:cs typeface="+mn-lt"/>
              </a:rPr>
              <a:t> and podcasters who seek to transcribe their audio content into text for repurposing</a:t>
            </a:r>
            <a:r>
              <a:rPr lang="en-US" sz="1250" kern="1200" dirty="0">
                <a:solidFill>
                  <a:srgbClr val="D1D5DB"/>
                </a:solidFill>
                <a:ea typeface="+mn-lt"/>
                <a:cs typeface="+mn-lt"/>
              </a:rPr>
              <a:t>, </a:t>
            </a:r>
            <a:r>
              <a:rPr lang="en-US" sz="1250" dirty="0">
                <a:solidFill>
                  <a:srgbClr val="D1D5DB"/>
                </a:solidFill>
                <a:ea typeface="+mn-lt"/>
                <a:cs typeface="+mn-lt"/>
              </a:rPr>
              <a:t>SEO optimization</a:t>
            </a:r>
            <a:r>
              <a:rPr lang="en-US" sz="1250" kern="1200" dirty="0">
                <a:solidFill>
                  <a:srgbClr val="D1D5DB"/>
                </a:solidFill>
                <a:ea typeface="+mn-lt"/>
                <a:cs typeface="+mn-lt"/>
              </a:rPr>
              <a:t>, and </a:t>
            </a:r>
            <a:r>
              <a:rPr lang="en-US" sz="1250" dirty="0">
                <a:solidFill>
                  <a:srgbClr val="D1D5DB"/>
                </a:solidFill>
                <a:ea typeface="+mn-lt"/>
                <a:cs typeface="+mn-lt"/>
              </a:rPr>
              <a:t>content creation</a:t>
            </a:r>
            <a:r>
              <a:rPr lang="en-US" sz="1250" kern="1200" dirty="0">
                <a:solidFill>
                  <a:srgbClr val="D1D5DB"/>
                </a:solidFill>
                <a:ea typeface="+mn-lt"/>
                <a:cs typeface="+mn-lt"/>
              </a:rPr>
              <a:t>.</a:t>
            </a:r>
            <a:endParaRPr lang="en-US" sz="1250" dirty="0">
              <a:solidFill>
                <a:srgbClr val="D1D5DB"/>
              </a:solidFill>
              <a:ea typeface="+mn-lt"/>
              <a:cs typeface="+mn-lt"/>
            </a:endParaRPr>
          </a:p>
          <a:p>
            <a:pPr algn="just"/>
            <a:r>
              <a:rPr lang="en-US" sz="1250" b="1" dirty="0">
                <a:solidFill>
                  <a:schemeClr val="bg1"/>
                </a:solidFill>
                <a:ea typeface="+mn-lt"/>
                <a:cs typeface="+mn-lt"/>
              </a:rPr>
              <a:t>Businesses and Corporations:</a:t>
            </a:r>
            <a:r>
              <a:rPr lang="en-US" sz="1250" dirty="0">
                <a:solidFill>
                  <a:srgbClr val="D1D5DB"/>
                </a:solidFill>
                <a:ea typeface="+mn-lt"/>
                <a:cs typeface="+mn-lt"/>
              </a:rPr>
              <a:t> Businesses and corporations that need</a:t>
            </a:r>
            <a:r>
              <a:rPr lang="en-US" sz="1250" kern="1200" dirty="0">
                <a:solidFill>
                  <a:srgbClr val="D1D5DB"/>
                </a:solidFill>
                <a:ea typeface="+mn-lt"/>
                <a:cs typeface="+mn-lt"/>
              </a:rPr>
              <a:t> transcription services</a:t>
            </a:r>
            <a:r>
              <a:rPr lang="en-US" sz="1250" dirty="0">
                <a:solidFill>
                  <a:srgbClr val="D1D5DB"/>
                </a:solidFill>
                <a:ea typeface="+mn-lt"/>
                <a:cs typeface="+mn-lt"/>
              </a:rPr>
              <a:t> for meetings, customer support calls</a:t>
            </a:r>
            <a:r>
              <a:rPr lang="en-US" sz="1250" kern="1200" dirty="0">
                <a:solidFill>
                  <a:srgbClr val="D1D5DB"/>
                </a:solidFill>
                <a:ea typeface="+mn-lt"/>
                <a:cs typeface="+mn-lt"/>
              </a:rPr>
              <a:t>, and </a:t>
            </a:r>
            <a:r>
              <a:rPr lang="en-US" sz="1250" dirty="0">
                <a:solidFill>
                  <a:srgbClr val="D1D5DB"/>
                </a:solidFill>
                <a:ea typeface="+mn-lt"/>
                <a:cs typeface="+mn-lt"/>
              </a:rPr>
              <a:t>internal </a:t>
            </a:r>
            <a:r>
              <a:rPr lang="en-US" sz="1250" kern="1200" dirty="0">
                <a:solidFill>
                  <a:srgbClr val="D1D5DB"/>
                </a:solidFill>
                <a:ea typeface="+mn-lt"/>
                <a:cs typeface="+mn-lt"/>
              </a:rPr>
              <a:t>communication</a:t>
            </a:r>
            <a:r>
              <a:rPr lang="en-US" sz="1250" dirty="0">
                <a:solidFill>
                  <a:srgbClr val="D1D5DB"/>
                </a:solidFill>
                <a:ea typeface="+mn-lt"/>
                <a:cs typeface="+mn-lt"/>
              </a:rPr>
              <a:t>, improving documentation and information management.</a:t>
            </a:r>
            <a:endParaRPr lang="en-US" sz="1250">
              <a:ea typeface="Calibri"/>
              <a:cs typeface="Calibri"/>
            </a:endParaRPr>
          </a:p>
          <a:p>
            <a:pPr algn="just"/>
            <a:r>
              <a:rPr lang="en-US" sz="1250" b="1" dirty="0">
                <a:solidFill>
                  <a:schemeClr val="bg1"/>
                </a:solidFill>
                <a:ea typeface="+mn-lt"/>
                <a:cs typeface="+mn-lt"/>
              </a:rPr>
              <a:t>Language Learners and Educators:</a:t>
            </a:r>
            <a:r>
              <a:rPr lang="en-US" sz="1250" dirty="0">
                <a:solidFill>
                  <a:srgbClr val="D1D5DB"/>
                </a:solidFill>
                <a:ea typeface="+mn-lt"/>
                <a:cs typeface="+mn-lt"/>
              </a:rPr>
              <a:t> Language learners who use </a:t>
            </a:r>
            <a:r>
              <a:rPr lang="en-US" sz="1250" dirty="0" err="1">
                <a:solidFill>
                  <a:srgbClr val="D1D5DB"/>
                </a:solidFill>
                <a:ea typeface="+mn-lt"/>
                <a:cs typeface="+mn-lt"/>
              </a:rPr>
              <a:t>TransLangg</a:t>
            </a:r>
            <a:r>
              <a:rPr lang="en-US" sz="1250" dirty="0">
                <a:solidFill>
                  <a:srgbClr val="D1D5DB"/>
                </a:solidFill>
                <a:ea typeface="+mn-lt"/>
                <a:cs typeface="+mn-lt"/>
              </a:rPr>
              <a:t> for language practice and educators who create transcriptions for teaching materials</a:t>
            </a:r>
            <a:r>
              <a:rPr lang="en-US" sz="1250" kern="1200" dirty="0">
                <a:solidFill>
                  <a:srgbClr val="D1D5DB"/>
                </a:solidFill>
                <a:ea typeface="+mn-lt"/>
                <a:cs typeface="+mn-lt"/>
              </a:rPr>
              <a:t> in </a:t>
            </a:r>
            <a:r>
              <a:rPr lang="en-US" sz="1250" dirty="0">
                <a:solidFill>
                  <a:srgbClr val="D1D5DB"/>
                </a:solidFill>
                <a:ea typeface="+mn-lt"/>
                <a:cs typeface="+mn-lt"/>
              </a:rPr>
              <a:t>diverse linguistic </a:t>
            </a:r>
            <a:r>
              <a:rPr lang="en-US" sz="1250" kern="1200" dirty="0">
                <a:solidFill>
                  <a:srgbClr val="D1D5DB"/>
                </a:solidFill>
                <a:ea typeface="+mn-lt"/>
                <a:cs typeface="+mn-lt"/>
              </a:rPr>
              <a:t>contexts.</a:t>
            </a:r>
            <a:endParaRPr lang="en-US" sz="1250" dirty="0">
              <a:solidFill>
                <a:srgbClr val="D1D5DB"/>
              </a:solidFill>
              <a:ea typeface="+mn-lt"/>
              <a:cs typeface="+mn-lt"/>
            </a:endParaRPr>
          </a:p>
          <a:p>
            <a:pPr marL="0" indent="0" algn="just">
              <a:spcBef>
                <a:spcPts val="1000"/>
              </a:spcBef>
              <a:buClr>
                <a:prstClr val="black"/>
              </a:buClr>
              <a:buSzPts val="1100"/>
            </a:pPr>
            <a:endParaRPr lang="en-US" sz="1250" dirty="0">
              <a:solidFill>
                <a:srgbClr val="FFFFFF"/>
              </a:solidFill>
              <a:ea typeface="Calibri" panose="020F0502020204030204"/>
              <a:cs typeface="Calibri" panose="020F0502020204030204"/>
            </a:endParaRPr>
          </a:p>
          <a:p>
            <a:pPr marL="0" lvl="0" indent="0" algn="just">
              <a:spcBef>
                <a:spcPts val="1000"/>
              </a:spcBef>
              <a:spcAft>
                <a:spcPts val="1200"/>
              </a:spcAft>
            </a:pPr>
            <a:endParaRPr lang="en-US" sz="1250" kern="1200" dirty="0">
              <a:solidFill>
                <a:schemeClr val="bg1"/>
              </a:solidFill>
              <a:latin typeface="+mn-lt"/>
              <a:ea typeface="Calibri" panose="020F0502020204030204"/>
              <a:cs typeface="Calibri" panose="020F0502020204030204"/>
            </a:endParaRPr>
          </a:p>
        </p:txBody>
      </p:sp>
      <p:pic>
        <p:nvPicPr>
          <p:cNvPr id="476" name="Google Shape;476;p36"/>
          <p:cNvPicPr preferRelativeResize="0"/>
          <p:nvPr/>
        </p:nvPicPr>
        <p:blipFill>
          <a:blip r:embed="rId3"/>
          <a:stretch>
            <a:fillRect/>
          </a:stretch>
        </p:blipFill>
        <p:spPr>
          <a:xfrm>
            <a:off x="5118579" y="1325089"/>
            <a:ext cx="3488843" cy="2424746"/>
          </a:xfrm>
          <a:prstGeom prst="rect">
            <a:avLst/>
          </a:prstGeom>
          <a:noFill/>
        </p:spPr>
      </p:pic>
      <p:grpSp>
        <p:nvGrpSpPr>
          <p:cNvPr id="534" name="Group 533">
            <a:extLst>
              <a:ext uri="{FF2B5EF4-FFF2-40B4-BE49-F238E27FC236}">
                <a16:creationId xmlns:a16="http://schemas.microsoft.com/office/drawing/2014/main" id="{B138BDDD-D054-4F0A-BB1F-9D016848D6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981885" y="489254"/>
            <a:ext cx="304800" cy="322326"/>
            <a:chOff x="215328" y="-46937"/>
            <a:chExt cx="304800" cy="2773841"/>
          </a:xfrm>
        </p:grpSpPr>
        <p:cxnSp>
          <p:nvCxnSpPr>
            <p:cNvPr id="516" name="Straight Connector 515">
              <a:extLst>
                <a:ext uri="{FF2B5EF4-FFF2-40B4-BE49-F238E27FC236}">
                  <a16:creationId xmlns:a16="http://schemas.microsoft.com/office/drawing/2014/main" id="{3CB9B538-BCFF-41C2-87A8-28853C3998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7" name="Straight Connector 516">
              <a:extLst>
                <a:ext uri="{FF2B5EF4-FFF2-40B4-BE49-F238E27FC236}">
                  <a16:creationId xmlns:a16="http://schemas.microsoft.com/office/drawing/2014/main" id="{DD34C8C8-72AB-40F5-87DE-E7AE196F7D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8" name="Straight Connector 517">
              <a:extLst>
                <a:ext uri="{FF2B5EF4-FFF2-40B4-BE49-F238E27FC236}">
                  <a16:creationId xmlns:a16="http://schemas.microsoft.com/office/drawing/2014/main" id="{9DA1E9C3-A70A-49DD-AD8F-5E768B24FA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9" name="Straight Connector 518">
              <a:extLst>
                <a:ext uri="{FF2B5EF4-FFF2-40B4-BE49-F238E27FC236}">
                  <a16:creationId xmlns:a16="http://schemas.microsoft.com/office/drawing/2014/main" id="{BC92A81C-B9D6-4A1C-BE78-377104DBEC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80"/>
        <p:cNvGrpSpPr/>
        <p:nvPr/>
      </p:nvGrpSpPr>
      <p:grpSpPr>
        <a:xfrm>
          <a:off x="0" y="0"/>
          <a:ext cx="0" cy="0"/>
          <a:chOff x="0" y="0"/>
          <a:chExt cx="0" cy="0"/>
        </a:xfrm>
      </p:grpSpPr>
      <p:sp>
        <p:nvSpPr>
          <p:cNvPr id="489" name="Rectangle 48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5667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 name="Rectangle 49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360045"/>
            <a:ext cx="8428482" cy="442341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4" name="Google Shape;484;p37"/>
          <p:cNvPicPr preferRelativeResize="0"/>
          <p:nvPr/>
        </p:nvPicPr>
        <p:blipFill>
          <a:blip r:embed="rId3"/>
          <a:stretch>
            <a:fillRect/>
          </a:stretch>
        </p:blipFill>
        <p:spPr>
          <a:xfrm>
            <a:off x="1430422" y="482600"/>
            <a:ext cx="6283155" cy="417829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6405C78F-9B48-4B89-84D5-12F7CD404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FB07601-ACB2-C4D3-BB1F-EECA6CF8676A}"/>
              </a:ext>
            </a:extLst>
          </p:cNvPr>
          <p:cNvSpPr>
            <a:spLocks noGrp="1"/>
          </p:cNvSpPr>
          <p:nvPr>
            <p:ph type="title"/>
          </p:nvPr>
        </p:nvSpPr>
        <p:spPr>
          <a:xfrm>
            <a:off x="808768" y="1701843"/>
            <a:ext cx="1997185" cy="1739814"/>
          </a:xfrm>
        </p:spPr>
        <p:txBody>
          <a:bodyPr vert="horz" lIns="91440" tIns="45720" rIns="91440" bIns="45720" rtlCol="0" anchor="ctr">
            <a:normAutofit/>
          </a:bodyPr>
          <a:lstStyle/>
          <a:p>
            <a:pPr algn="ctr">
              <a:spcBef>
                <a:spcPct val="0"/>
              </a:spcBef>
            </a:pPr>
            <a:r>
              <a:rPr lang="en-US" sz="2800" b="1" kern="1200" dirty="0">
                <a:solidFill>
                  <a:schemeClr val="bg1">
                    <a:alpha val="60000"/>
                  </a:schemeClr>
                </a:solidFill>
                <a:latin typeface="+mj-lt"/>
                <a:ea typeface="+mj-ea"/>
                <a:cs typeface="+mj-cs"/>
              </a:rPr>
              <a:t>Value Propositions</a:t>
            </a:r>
            <a:endParaRPr lang="en-US" sz="2800" b="1" kern="1200">
              <a:solidFill>
                <a:schemeClr val="bg1">
                  <a:alpha val="60000"/>
                </a:schemeClr>
              </a:solidFill>
              <a:latin typeface="+mj-lt"/>
              <a:ea typeface="Calibri Light"/>
              <a:cs typeface="Calibri Light"/>
            </a:endParaRPr>
          </a:p>
        </p:txBody>
      </p:sp>
      <p:sp>
        <p:nvSpPr>
          <p:cNvPr id="33" name="Rectangle 32">
            <a:extLst>
              <a:ext uri="{FF2B5EF4-FFF2-40B4-BE49-F238E27FC236}">
                <a16:creationId xmlns:a16="http://schemas.microsoft.com/office/drawing/2014/main" id="{48A3E10F-DAAD-4752-A6FD-79ED3B1294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4389" y="514350"/>
            <a:ext cx="5227586" cy="41148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ubtitle 3">
            <a:extLst>
              <a:ext uri="{FF2B5EF4-FFF2-40B4-BE49-F238E27FC236}">
                <a16:creationId xmlns:a16="http://schemas.microsoft.com/office/drawing/2014/main" id="{5FEC9FA9-E8F2-AD8C-B296-50E981789FA4}"/>
              </a:ext>
            </a:extLst>
          </p:cNvPr>
          <p:cNvSpPr>
            <a:spLocks noGrp="1"/>
          </p:cNvSpPr>
          <p:nvPr>
            <p:ph type="subTitle" idx="1"/>
          </p:nvPr>
        </p:nvSpPr>
        <p:spPr>
          <a:xfrm>
            <a:off x="3898968" y="971550"/>
            <a:ext cx="4321667" cy="3200400"/>
          </a:xfrm>
        </p:spPr>
        <p:txBody>
          <a:bodyPr vert="horz" lIns="91440" tIns="45720" rIns="91440" bIns="45720" rtlCol="0" anchor="ctr">
            <a:normAutofit/>
          </a:bodyPr>
          <a:lstStyle/>
          <a:p>
            <a:pPr>
              <a:spcAft>
                <a:spcPts val="600"/>
              </a:spcAft>
              <a:buFont typeface="Arial" panose="020B0604020202020204" pitchFamily="34" charset="0"/>
              <a:buChar char="•"/>
            </a:pPr>
            <a:r>
              <a:rPr lang="en-US" sz="1500" b="1">
                <a:solidFill>
                  <a:schemeClr val="bg1"/>
                </a:solidFill>
              </a:rPr>
              <a:t>Time and Effort Savings through automated transcription</a:t>
            </a:r>
          </a:p>
          <a:p>
            <a:pPr>
              <a:spcAft>
                <a:spcPts val="600"/>
              </a:spcAft>
              <a:buFont typeface="Arial" panose="020B0604020202020204" pitchFamily="34" charset="0"/>
              <a:buChar char="•"/>
            </a:pPr>
            <a:r>
              <a:rPr lang="en-US" sz="1500" b="1">
                <a:solidFill>
                  <a:schemeClr val="bg1"/>
                </a:solidFill>
              </a:rPr>
              <a:t>Multilingual Support</a:t>
            </a:r>
          </a:p>
          <a:p>
            <a:pPr>
              <a:spcAft>
                <a:spcPts val="600"/>
              </a:spcAft>
              <a:buFont typeface="Arial" panose="020B0604020202020204" pitchFamily="34" charset="0"/>
              <a:buChar char="•"/>
            </a:pPr>
            <a:r>
              <a:rPr lang="en-US" sz="1500" b="1">
                <a:solidFill>
                  <a:schemeClr val="bg1"/>
                </a:solidFill>
              </a:rPr>
              <a:t>High Accuracy and Quality via Whisper ASR model</a:t>
            </a:r>
          </a:p>
          <a:p>
            <a:pPr>
              <a:spcAft>
                <a:spcPts val="600"/>
              </a:spcAft>
              <a:buFont typeface="Arial" panose="020B0604020202020204" pitchFamily="34" charset="0"/>
              <a:buChar char="•"/>
            </a:pPr>
            <a:r>
              <a:rPr lang="en-US" sz="1500" b="1">
                <a:solidFill>
                  <a:schemeClr val="bg1"/>
                </a:solidFill>
              </a:rPr>
              <a:t>Error Handling and Accountability through logs transcription times and errors</a:t>
            </a:r>
          </a:p>
          <a:p>
            <a:pPr>
              <a:spcAft>
                <a:spcPts val="600"/>
              </a:spcAft>
              <a:buFont typeface="Arial" panose="020B0604020202020204" pitchFamily="34" charset="0"/>
              <a:buChar char="•"/>
            </a:pPr>
            <a:r>
              <a:rPr lang="en-US" sz="1500" b="1">
                <a:solidFill>
                  <a:schemeClr val="bg1"/>
                </a:solidFill>
              </a:rPr>
              <a:t>Efficient Content Management and Scalability</a:t>
            </a:r>
          </a:p>
          <a:p>
            <a:pPr>
              <a:spcAft>
                <a:spcPts val="600"/>
              </a:spcAft>
              <a:buFont typeface="Arial" panose="020B0604020202020204" pitchFamily="34" charset="0"/>
              <a:buChar char="•"/>
            </a:pPr>
            <a:r>
              <a:rPr lang="en-US" sz="1500" b="1">
                <a:solidFill>
                  <a:schemeClr val="bg1"/>
                </a:solidFill>
              </a:rPr>
              <a:t>User Control over target language for transcription</a:t>
            </a:r>
          </a:p>
          <a:p>
            <a:pPr>
              <a:spcAft>
                <a:spcPts val="600"/>
              </a:spcAft>
              <a:buFont typeface="Arial" panose="020B0604020202020204" pitchFamily="34" charset="0"/>
              <a:buChar char="•"/>
            </a:pPr>
            <a:r>
              <a:rPr lang="en-US" sz="1500" b="1">
                <a:solidFill>
                  <a:schemeClr val="bg1"/>
                </a:solidFill>
              </a:rPr>
              <a:t>Continuous Improvement through Feedbacks</a:t>
            </a:r>
          </a:p>
        </p:txBody>
      </p:sp>
    </p:spTree>
    <p:extLst>
      <p:ext uri="{BB962C8B-B14F-4D97-AF65-F5344CB8AC3E}">
        <p14:creationId xmlns:p14="http://schemas.microsoft.com/office/powerpoint/2010/main" val="2131634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46" y="415614"/>
            <a:ext cx="4306641" cy="4306641"/>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3582DD-FC3B-00DE-18AB-03CB893F5DF0}"/>
              </a:ext>
            </a:extLst>
          </p:cNvPr>
          <p:cNvSpPr>
            <a:spLocks noGrp="1"/>
          </p:cNvSpPr>
          <p:nvPr>
            <p:ph type="title"/>
          </p:nvPr>
        </p:nvSpPr>
        <p:spPr>
          <a:xfrm>
            <a:off x="933804" y="967323"/>
            <a:ext cx="2738325" cy="3203223"/>
          </a:xfrm>
        </p:spPr>
        <p:txBody>
          <a:bodyPr anchor="ctr">
            <a:normAutofit/>
          </a:bodyPr>
          <a:lstStyle/>
          <a:p>
            <a:pPr algn="ctr"/>
            <a:r>
              <a:rPr lang="en-US" sz="4200" dirty="0">
                <a:solidFill>
                  <a:srgbClr val="FFFFFF"/>
                </a:solidFill>
                <a:ea typeface="+mj-lt"/>
                <a:cs typeface="+mj-lt"/>
              </a:rPr>
              <a:t>The Pain being addressed</a:t>
            </a:r>
            <a:endParaRPr lang="en-US" sz="4200" dirty="0">
              <a:solidFill>
                <a:srgbClr val="FFFFFF"/>
              </a:solidFill>
            </a:endParaRPr>
          </a:p>
        </p:txBody>
      </p:sp>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619" y="280795"/>
            <a:ext cx="128637" cy="128636"/>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5"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581" y="813380"/>
            <a:ext cx="118159" cy="118159"/>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D3F771EB-A41C-0AFB-4041-F859883376D8}"/>
              </a:ext>
            </a:extLst>
          </p:cNvPr>
          <p:cNvSpPr>
            <a:spLocks noGrp="1"/>
          </p:cNvSpPr>
          <p:nvPr>
            <p:ph idx="1"/>
          </p:nvPr>
        </p:nvSpPr>
        <p:spPr>
          <a:xfrm>
            <a:off x="4722924" y="388800"/>
            <a:ext cx="3578706" cy="4378461"/>
          </a:xfrm>
        </p:spPr>
        <p:txBody>
          <a:bodyPr vert="horz" lIns="91440" tIns="45720" rIns="91440" bIns="45720" rtlCol="0" anchor="ctr">
            <a:normAutofit/>
          </a:bodyPr>
          <a:lstStyle/>
          <a:p>
            <a:pPr marL="0" indent="0" algn="just">
              <a:buNone/>
            </a:pPr>
            <a:r>
              <a:rPr lang="en-US" sz="1500" dirty="0">
                <a:solidFill>
                  <a:schemeClr val="tx1">
                    <a:alpha val="80000"/>
                  </a:schemeClr>
                </a:solidFill>
                <a:ea typeface="+mn-lt"/>
                <a:cs typeface="+mn-lt"/>
              </a:rPr>
              <a:t>The pain points associated with language barriers, time-consuming manual transcription, and the need for efficient content analysis. Users often grapple with the challenge of understanding or communicating in languages they are not proficient in. extracting meaningful insights, sentiments, or entities from extensive text content like audios/videos is complex; </a:t>
            </a:r>
            <a:r>
              <a:rPr lang="en-US" sz="1500" dirty="0" err="1">
                <a:solidFill>
                  <a:schemeClr val="tx1">
                    <a:alpha val="80000"/>
                  </a:schemeClr>
                </a:solidFill>
                <a:ea typeface="+mn-lt"/>
                <a:cs typeface="+mn-lt"/>
              </a:rPr>
              <a:t>TransLangg</a:t>
            </a:r>
            <a:r>
              <a:rPr lang="en-US" sz="1500" dirty="0">
                <a:solidFill>
                  <a:schemeClr val="tx1">
                    <a:alpha val="80000"/>
                  </a:schemeClr>
                </a:solidFill>
                <a:ea typeface="+mn-lt"/>
                <a:cs typeface="+mn-lt"/>
              </a:rPr>
              <a:t> eases this pain by providing an automated transcription solution that is efficient, multilingual, and adaptable to user preferences, benefiting researchers, journalists, businesses, and learners alike.</a:t>
            </a:r>
            <a:br>
              <a:rPr lang="en-US" sz="1500" dirty="0">
                <a:ea typeface="+mn-lt"/>
                <a:cs typeface="+mn-lt"/>
              </a:rPr>
            </a:br>
            <a:endParaRPr lang="en-US" sz="1500">
              <a:solidFill>
                <a:srgbClr val="000000">
                  <a:alpha val="80000"/>
                </a:srgbClr>
              </a:solidFill>
              <a:ea typeface="+mn-lt"/>
              <a:cs typeface="+mn-lt"/>
            </a:endParaRPr>
          </a:p>
        </p:txBody>
      </p:sp>
      <p:sp>
        <p:nvSpPr>
          <p:cNvPr id="1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7410" y="4313865"/>
            <a:ext cx="84319" cy="84319"/>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9" name="Straight Connector 18">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89621" y="2707795"/>
            <a:ext cx="0" cy="2429046"/>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1411EAA-305F-7C17-3F83-ACB99E737BA6}"/>
              </a:ext>
            </a:extLst>
          </p:cNvPr>
          <p:cNvSpPr txBox="1"/>
          <p:nvPr/>
        </p:nvSpPr>
        <p:spPr>
          <a:xfrm>
            <a:off x="3200400" y="2343150"/>
            <a:ext cx="386914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652211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99F449E8-794A-D84B-2E95-28B4A435DF01}"/>
              </a:ext>
            </a:extLst>
          </p:cNvPr>
          <p:cNvSpPr>
            <a:spLocks noGrp="1"/>
          </p:cNvSpPr>
          <p:nvPr>
            <p:ph type="title"/>
          </p:nvPr>
        </p:nvSpPr>
        <p:spPr>
          <a:xfrm>
            <a:off x="760605" y="1087991"/>
            <a:ext cx="2949023" cy="2967517"/>
          </a:xfrm>
        </p:spPr>
        <p:txBody>
          <a:bodyPr anchor="ctr">
            <a:normAutofit/>
          </a:bodyPr>
          <a:lstStyle/>
          <a:p>
            <a:r>
              <a:rPr lang="en-US" sz="6000">
                <a:solidFill>
                  <a:schemeClr val="bg1"/>
                </a:solidFill>
                <a:ea typeface="Calibri Light"/>
                <a:cs typeface="Calibri Light"/>
              </a:rPr>
              <a:t>Our Solution</a:t>
            </a:r>
            <a:endParaRPr lang="en-US" sz="6000">
              <a:solidFill>
                <a:schemeClr val="bg1"/>
              </a:solidFill>
            </a:endParaRP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0605" y="1087991"/>
            <a:ext cx="294902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0605" y="4056428"/>
            <a:ext cx="294902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1CD2353-87E9-DFD1-2D20-7D7420900689}"/>
              </a:ext>
            </a:extLst>
          </p:cNvPr>
          <p:cNvSpPr>
            <a:spLocks noGrp="1"/>
          </p:cNvSpPr>
          <p:nvPr>
            <p:ph idx="1"/>
          </p:nvPr>
        </p:nvSpPr>
        <p:spPr>
          <a:xfrm>
            <a:off x="4572000" y="831045"/>
            <a:ext cx="3756675" cy="3428979"/>
          </a:xfrm>
        </p:spPr>
        <p:txBody>
          <a:bodyPr vert="horz" lIns="91440" tIns="45720" rIns="91440" bIns="45720" rtlCol="0" anchor="ctr">
            <a:normAutofit/>
          </a:bodyPr>
          <a:lstStyle/>
          <a:p>
            <a:pPr>
              <a:buNone/>
            </a:pPr>
            <a:r>
              <a:rPr lang="en-US" sz="1500" dirty="0">
                <a:solidFill>
                  <a:schemeClr val="bg1"/>
                </a:solidFill>
                <a:ea typeface="+mn-lt"/>
                <a:cs typeface="+mn-lt"/>
              </a:rPr>
              <a:t>     </a:t>
            </a:r>
            <a:r>
              <a:rPr lang="en-US" sz="1500" err="1">
                <a:solidFill>
                  <a:schemeClr val="bg1"/>
                </a:solidFill>
                <a:ea typeface="+mn-lt"/>
                <a:cs typeface="+mn-lt"/>
              </a:rPr>
              <a:t>TransLangg</a:t>
            </a:r>
            <a:r>
              <a:rPr lang="en-US" sz="1500" dirty="0">
                <a:solidFill>
                  <a:schemeClr val="bg1"/>
                </a:solidFill>
                <a:ea typeface="+mn-lt"/>
                <a:cs typeface="+mn-lt"/>
              </a:rPr>
              <a:t> leverages the Whisper ASR model to fix the pain of manual audio transcription by providing an efficient, accurate, and user-controlled solution. It eliminates the challenges associated with time-consuming manual transcription, language barriers, errors, and scalability issues. Users benefit from enhanced productivity, quality, and accountability, making </a:t>
            </a:r>
            <a:r>
              <a:rPr lang="en-US" sz="1500" err="1">
                <a:solidFill>
                  <a:schemeClr val="bg1"/>
                </a:solidFill>
                <a:ea typeface="+mn-lt"/>
                <a:cs typeface="+mn-lt"/>
              </a:rPr>
              <a:t>TransLangg</a:t>
            </a:r>
            <a:r>
              <a:rPr lang="en-US" sz="1500" dirty="0">
                <a:solidFill>
                  <a:schemeClr val="bg1"/>
                </a:solidFill>
                <a:ea typeface="+mn-lt"/>
                <a:cs typeface="+mn-lt"/>
              </a:rPr>
              <a:t> the go-to platform for their transcription needs.</a:t>
            </a:r>
            <a:endParaRPr lang="en-US" sz="1500" dirty="0">
              <a:solidFill>
                <a:schemeClr val="bg1"/>
              </a:solidFill>
              <a:ea typeface="Calibri" panose="020F0502020204030204"/>
              <a:cs typeface="Calibri" panose="020F0502020204030204"/>
            </a:endParaRPr>
          </a:p>
          <a:p>
            <a:pPr marL="0" indent="0">
              <a:buNone/>
            </a:pPr>
            <a:br>
              <a:rPr lang="en-US" sz="1500" dirty="0"/>
            </a:br>
            <a:endParaRPr lang="en-US" sz="1500">
              <a:solidFill>
                <a:schemeClr val="bg1"/>
              </a:solidFill>
            </a:endParaRPr>
          </a:p>
        </p:txBody>
      </p:sp>
    </p:spTree>
    <p:extLst>
      <p:ext uri="{BB962C8B-B14F-4D97-AF65-F5344CB8AC3E}">
        <p14:creationId xmlns:p14="http://schemas.microsoft.com/office/powerpoint/2010/main" val="1451468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 name="Rectangle 6">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057563" y="1057562"/>
            <a:ext cx="51435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057564" y="1065164"/>
            <a:ext cx="51434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75942" y="2691064"/>
            <a:ext cx="1876484"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727288"/>
            <a:ext cx="2925267" cy="3134219"/>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057570" y="1049957"/>
            <a:ext cx="5143502"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09FDD029-9EC0-6B51-1DEF-E050C9258B67}"/>
              </a:ext>
            </a:extLst>
          </p:cNvPr>
          <p:cNvSpPr>
            <a:spLocks noGrp="1"/>
          </p:cNvSpPr>
          <p:nvPr>
            <p:ph type="title"/>
          </p:nvPr>
        </p:nvSpPr>
        <p:spPr>
          <a:xfrm>
            <a:off x="350041" y="440141"/>
            <a:ext cx="2401025" cy="2540623"/>
          </a:xfrm>
        </p:spPr>
        <p:txBody>
          <a:bodyPr vert="horz" lIns="91440" tIns="45720" rIns="91440" bIns="45720" rtlCol="0" anchor="b">
            <a:normAutofit/>
          </a:bodyPr>
          <a:lstStyle/>
          <a:p>
            <a:pPr algn="r">
              <a:spcBef>
                <a:spcPct val="0"/>
              </a:spcBef>
            </a:pPr>
            <a:r>
              <a:rPr lang="en-US" sz="3000" kern="1200" dirty="0">
                <a:solidFill>
                  <a:srgbClr val="FFFFFF"/>
                </a:solidFill>
                <a:latin typeface="+mj-lt"/>
                <a:ea typeface="+mj-ea"/>
                <a:cs typeface="+mj-cs"/>
              </a:rPr>
              <a:t>Key Winning Features</a:t>
            </a:r>
          </a:p>
        </p:txBody>
      </p:sp>
      <p:sp>
        <p:nvSpPr>
          <p:cNvPr id="4" name="Subtitle 3">
            <a:extLst>
              <a:ext uri="{FF2B5EF4-FFF2-40B4-BE49-F238E27FC236}">
                <a16:creationId xmlns:a16="http://schemas.microsoft.com/office/drawing/2014/main" id="{0CDEE401-9460-3C55-665C-949C9FBC4C2E}"/>
              </a:ext>
            </a:extLst>
          </p:cNvPr>
          <p:cNvSpPr>
            <a:spLocks noGrp="1"/>
          </p:cNvSpPr>
          <p:nvPr>
            <p:ph type="subTitle" idx="1"/>
          </p:nvPr>
        </p:nvSpPr>
        <p:spPr>
          <a:xfrm>
            <a:off x="3607694" y="487110"/>
            <a:ext cx="4916510" cy="4159535"/>
          </a:xfrm>
        </p:spPr>
        <p:txBody>
          <a:bodyPr spcFirstLastPara="1" vert="horz" wrap="square" lIns="91440" tIns="45720" rIns="91440" bIns="45720" rtlCol="0" anchor="ctr" anchorCtr="0">
            <a:noAutofit/>
          </a:bodyPr>
          <a:lstStyle/>
          <a:p>
            <a:pPr>
              <a:spcAft>
                <a:spcPts val="600"/>
              </a:spcAft>
              <a:buFont typeface="Arial" panose="020B0604020202020204" pitchFamily="34" charset="0"/>
              <a:buChar char="•"/>
            </a:pPr>
            <a:r>
              <a:rPr lang="en-US" sz="1200" b="1" dirty="0"/>
              <a:t>Automated Transcription:</a:t>
            </a:r>
            <a:endParaRPr lang="en-US" sz="1200">
              <a:cs typeface="Calibri"/>
            </a:endParaRPr>
          </a:p>
          <a:p>
            <a:pPr marL="971550" lvl="1">
              <a:spcAft>
                <a:spcPts val="600"/>
              </a:spcAft>
              <a:buFont typeface="Arial" panose="020B0604020202020204" pitchFamily="34" charset="0"/>
              <a:buChar char="•"/>
            </a:pPr>
            <a:r>
              <a:rPr lang="en-US" sz="1200" b="1" dirty="0"/>
              <a:t>Benefit:</a:t>
            </a:r>
            <a:r>
              <a:rPr lang="en-US" sz="1200" dirty="0"/>
              <a:t> Saves time and effort through automated conversion of audio/video to text.</a:t>
            </a:r>
            <a:endParaRPr lang="en-US" sz="1200">
              <a:cs typeface="Calibri"/>
            </a:endParaRPr>
          </a:p>
          <a:p>
            <a:pPr marL="971550" lvl="1">
              <a:spcAft>
                <a:spcPts val="600"/>
              </a:spcAft>
              <a:buFont typeface="Arial" panose="020B0604020202020204" pitchFamily="34" charset="0"/>
              <a:buChar char="•"/>
            </a:pPr>
            <a:r>
              <a:rPr lang="en-US" sz="1200" b="1" dirty="0"/>
              <a:t>Value:</a:t>
            </a:r>
            <a:r>
              <a:rPr lang="en-US" sz="1200" dirty="0"/>
              <a:t> Enables efficient content creation and analysis.</a:t>
            </a:r>
            <a:endParaRPr lang="en-US" sz="1200">
              <a:cs typeface="Calibri"/>
            </a:endParaRPr>
          </a:p>
          <a:p>
            <a:pPr>
              <a:spcAft>
                <a:spcPts val="600"/>
              </a:spcAft>
              <a:buFont typeface="Arial" panose="020B0604020202020204" pitchFamily="34" charset="0"/>
              <a:buChar char="•"/>
            </a:pPr>
            <a:r>
              <a:rPr lang="en-US" sz="1200" b="1" dirty="0"/>
              <a:t>Multilingual Support:</a:t>
            </a:r>
            <a:endParaRPr lang="en-US" sz="1200" dirty="0">
              <a:cs typeface="Calibri"/>
            </a:endParaRPr>
          </a:p>
          <a:p>
            <a:pPr lvl="1">
              <a:buFont typeface="Arial" panose="020B0604020202020204" pitchFamily="34" charset="0"/>
              <a:buChar char="•"/>
            </a:pPr>
            <a:r>
              <a:rPr lang="en-US" sz="1200" b="1" dirty="0">
                <a:ea typeface="+mn-lt"/>
                <a:cs typeface="+mn-lt"/>
              </a:rPr>
              <a:t>Benefit:</a:t>
            </a:r>
            <a:r>
              <a:rPr lang="en-US" sz="1200" dirty="0">
                <a:solidFill>
                  <a:srgbClr val="000000"/>
                </a:solidFill>
                <a:ea typeface="+mn-lt"/>
                <a:cs typeface="+mn-lt"/>
              </a:rPr>
              <a:t> Allows transcription in multiple languages based on user input.</a:t>
            </a:r>
            <a:endParaRPr lang="en-US" dirty="0">
              <a:solidFill>
                <a:srgbClr val="000000"/>
              </a:solidFill>
              <a:ea typeface="+mn-lt"/>
              <a:cs typeface="+mn-lt"/>
            </a:endParaRPr>
          </a:p>
          <a:p>
            <a:pPr lvl="1">
              <a:buFont typeface="Arial" panose="020B0604020202020204" pitchFamily="34" charset="0"/>
              <a:buChar char="•"/>
            </a:pPr>
            <a:r>
              <a:rPr lang="en-US" sz="1200" b="1" dirty="0">
                <a:ea typeface="+mn-lt"/>
                <a:cs typeface="+mn-lt"/>
              </a:rPr>
              <a:t>Value:</a:t>
            </a:r>
            <a:r>
              <a:rPr lang="en-US" sz="1200" dirty="0">
                <a:solidFill>
                  <a:srgbClr val="000000"/>
                </a:solidFill>
                <a:ea typeface="+mn-lt"/>
                <a:cs typeface="+mn-lt"/>
              </a:rPr>
              <a:t> Facilitates transcription in various languages, addressing the needs of a diverse, global user base.</a:t>
            </a:r>
            <a:endParaRPr lang="en-US" dirty="0">
              <a:solidFill>
                <a:srgbClr val="000000"/>
              </a:solidFill>
              <a:ea typeface="+mn-lt"/>
              <a:cs typeface="+mn-lt"/>
            </a:endParaRPr>
          </a:p>
          <a:p>
            <a:pPr lvl="1">
              <a:buFont typeface="Arial" panose="020B0604020202020204" pitchFamily="34" charset="0"/>
              <a:buChar char="•"/>
            </a:pPr>
            <a:endParaRPr lang="en-US" sz="1200" dirty="0"/>
          </a:p>
          <a:p>
            <a:pPr>
              <a:spcAft>
                <a:spcPts val="600"/>
              </a:spcAft>
              <a:buFont typeface="Arial" panose="020B0604020202020204" pitchFamily="34" charset="0"/>
              <a:buChar char="•"/>
            </a:pPr>
            <a:r>
              <a:rPr lang="en-US" sz="1200" b="1" dirty="0"/>
              <a:t>Advanced Voice Recognition:</a:t>
            </a:r>
            <a:endParaRPr lang="en-US" sz="1200">
              <a:cs typeface="Calibri"/>
            </a:endParaRPr>
          </a:p>
          <a:p>
            <a:pPr marL="971550" lvl="1">
              <a:spcAft>
                <a:spcPts val="600"/>
              </a:spcAft>
              <a:buFont typeface="Arial" panose="020B0604020202020204" pitchFamily="34" charset="0"/>
              <a:buChar char="•"/>
            </a:pPr>
            <a:r>
              <a:rPr lang="en-US" sz="1200" b="1" dirty="0"/>
              <a:t>Benefit:</a:t>
            </a:r>
            <a:r>
              <a:rPr lang="en-US" sz="1200" dirty="0"/>
              <a:t> Utilizes high-accuracy voice recognition APIs.</a:t>
            </a:r>
            <a:endParaRPr lang="en-US" sz="1200">
              <a:cs typeface="Calibri"/>
            </a:endParaRPr>
          </a:p>
          <a:p>
            <a:pPr marL="971550" lvl="1">
              <a:spcAft>
                <a:spcPts val="600"/>
              </a:spcAft>
              <a:buFont typeface="Arial" panose="020B0604020202020204" pitchFamily="34" charset="0"/>
              <a:buChar char="•"/>
            </a:pPr>
            <a:r>
              <a:rPr lang="en-US" sz="1200" b="1" dirty="0"/>
              <a:t>Value:</a:t>
            </a:r>
            <a:r>
              <a:rPr lang="en-US" sz="1200" dirty="0"/>
              <a:t> Ensures precision in transcriptions for professional use.</a:t>
            </a:r>
            <a:endParaRPr lang="en-US" sz="1200">
              <a:cs typeface="Calibri"/>
            </a:endParaRPr>
          </a:p>
          <a:p>
            <a:pPr>
              <a:buFont typeface="Arial" panose="020B0604020202020204" pitchFamily="34" charset="0"/>
              <a:buChar char="•"/>
            </a:pPr>
            <a:r>
              <a:rPr lang="en-US" sz="1200" b="1" dirty="0">
                <a:ea typeface="+mn-lt"/>
                <a:cs typeface="+mn-lt"/>
              </a:rPr>
              <a:t>Transcription History Management:</a:t>
            </a:r>
            <a:endParaRPr lang="en-US" sz="1200" dirty="0">
              <a:ea typeface="+mn-lt"/>
              <a:cs typeface="+mn-lt"/>
            </a:endParaRPr>
          </a:p>
          <a:p>
            <a:pPr>
              <a:buSzPts val="1300"/>
              <a:buFont typeface="Arial" panose="020B0604020202020204" pitchFamily="34" charset="0"/>
              <a:buChar char="•"/>
            </a:pPr>
            <a:endParaRPr lang="en-US" sz="1200" b="1" dirty="0">
              <a:ea typeface="+mn-lt"/>
              <a:cs typeface="+mn-lt"/>
            </a:endParaRPr>
          </a:p>
          <a:p>
            <a:pPr lvl="1">
              <a:buSzPts val="1300"/>
              <a:buFont typeface="Arial" panose="020B0604020202020204" pitchFamily="34" charset="0"/>
              <a:buChar char="•"/>
            </a:pPr>
            <a:r>
              <a:rPr lang="en-US" sz="1200" b="1" dirty="0">
                <a:ea typeface="+mn-lt"/>
                <a:cs typeface="+mn-lt"/>
              </a:rPr>
              <a:t>Benefit:</a:t>
            </a:r>
            <a:r>
              <a:rPr lang="en-US" sz="1200" dirty="0">
                <a:ea typeface="+mn-lt"/>
                <a:cs typeface="+mn-lt"/>
              </a:rPr>
              <a:t> Maintains a record of transcriptions that have already been processed.</a:t>
            </a:r>
            <a:endParaRPr lang="en-US" dirty="0">
              <a:ea typeface="+mn-lt"/>
              <a:cs typeface="+mn-lt"/>
            </a:endParaRPr>
          </a:p>
          <a:p>
            <a:pPr lvl="1">
              <a:buSzPts val="1300"/>
              <a:buFont typeface="Arial" panose="020B0604020202020204" pitchFamily="34" charset="0"/>
              <a:buChar char="•"/>
            </a:pPr>
            <a:r>
              <a:rPr lang="en-US" sz="1200" b="1" dirty="0">
                <a:ea typeface="+mn-lt"/>
                <a:cs typeface="+mn-lt"/>
              </a:rPr>
              <a:t>Value:</a:t>
            </a:r>
            <a:r>
              <a:rPr lang="en-US" sz="1200" dirty="0">
                <a:ea typeface="+mn-lt"/>
                <a:cs typeface="+mn-lt"/>
              </a:rPr>
              <a:t> Prevents redundant transcription of the same content, optimizing resource usage.</a:t>
            </a:r>
            <a:endParaRPr lang="en-US" dirty="0">
              <a:ea typeface="+mn-lt"/>
              <a:cs typeface="+mn-lt"/>
            </a:endParaRPr>
          </a:p>
          <a:p>
            <a:pPr lvl="1">
              <a:buFont typeface="Arial" panose="020B0604020202020204" pitchFamily="34" charset="0"/>
              <a:buChar char="•"/>
            </a:pPr>
            <a:endParaRPr lang="en-US" sz="1200" dirty="0"/>
          </a:p>
          <a:p>
            <a:pPr>
              <a:spcAft>
                <a:spcPts val="600"/>
              </a:spcAft>
              <a:buFont typeface="Arial" panose="020B0604020202020204" pitchFamily="34" charset="0"/>
              <a:buChar char="•"/>
            </a:pPr>
            <a:r>
              <a:rPr lang="en-US" sz="1200" b="1" dirty="0"/>
              <a:t>User-Friendly Interface:</a:t>
            </a:r>
            <a:endParaRPr lang="en-US" sz="1200">
              <a:cs typeface="Calibri"/>
            </a:endParaRPr>
          </a:p>
          <a:p>
            <a:pPr marL="971550" lvl="1">
              <a:spcAft>
                <a:spcPts val="600"/>
              </a:spcAft>
              <a:buFont typeface="Arial" panose="020B0604020202020204" pitchFamily="34" charset="0"/>
              <a:buChar char="•"/>
            </a:pPr>
            <a:r>
              <a:rPr lang="en-US" sz="1200" b="1" dirty="0"/>
              <a:t>Benefit:</a:t>
            </a:r>
            <a:r>
              <a:rPr lang="en-US" sz="1200" dirty="0"/>
              <a:t> Offers an intuitive and easy-to-use interface.</a:t>
            </a:r>
            <a:endParaRPr lang="en-US" sz="1200">
              <a:cs typeface="Calibri"/>
            </a:endParaRPr>
          </a:p>
          <a:p>
            <a:pPr marL="971550" lvl="1">
              <a:spcAft>
                <a:spcPts val="600"/>
              </a:spcAft>
              <a:buFont typeface="Arial" panose="020B0604020202020204" pitchFamily="34" charset="0"/>
              <a:buChar char="•"/>
            </a:pPr>
            <a:r>
              <a:rPr lang="en-US" sz="1200" b="1" dirty="0"/>
              <a:t>Value:</a:t>
            </a:r>
            <a:r>
              <a:rPr lang="en-US" sz="1200" dirty="0"/>
              <a:t> Improves user experience for accessibility.</a:t>
            </a:r>
            <a:br>
              <a:rPr lang="en-US" sz="1200" dirty="0"/>
            </a:br>
            <a:endParaRPr lang="en-US" sz="1200">
              <a:cs typeface="Calibri" panose="020F0502020204030204"/>
            </a:endParaRPr>
          </a:p>
        </p:txBody>
      </p:sp>
    </p:spTree>
    <p:extLst>
      <p:ext uri="{BB962C8B-B14F-4D97-AF65-F5344CB8AC3E}">
        <p14:creationId xmlns:p14="http://schemas.microsoft.com/office/powerpoint/2010/main" val="1521646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Char char="•"/>
            </a:pPr>
            <a:endParaRPr lang="en-US">
              <a:ea typeface="Calibri" panose="020F0502020204030204"/>
              <a:cs typeface="Calibri" panose="020F0502020204030204"/>
            </a:endParaRPr>
          </a:p>
        </p:txBody>
      </p:sp>
      <p:sp useBgFill="1">
        <p:nvSpPr>
          <p:cNvPr id="7" name="Rectangle 6">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057563" y="1057562"/>
            <a:ext cx="51435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057564" y="1065164"/>
            <a:ext cx="51434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75942" y="2691064"/>
            <a:ext cx="1876484"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727288"/>
            <a:ext cx="2925267" cy="3134219"/>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057570" y="1049957"/>
            <a:ext cx="5143502"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09FDD029-9EC0-6B51-1DEF-E050C9258B67}"/>
              </a:ext>
            </a:extLst>
          </p:cNvPr>
          <p:cNvSpPr>
            <a:spLocks noGrp="1"/>
          </p:cNvSpPr>
          <p:nvPr>
            <p:ph type="title"/>
          </p:nvPr>
        </p:nvSpPr>
        <p:spPr>
          <a:xfrm>
            <a:off x="350041" y="440141"/>
            <a:ext cx="2401025" cy="2540623"/>
          </a:xfrm>
        </p:spPr>
        <p:txBody>
          <a:bodyPr vert="horz" lIns="91440" tIns="45720" rIns="91440" bIns="45720" rtlCol="0" anchor="b">
            <a:normAutofit/>
          </a:bodyPr>
          <a:lstStyle/>
          <a:p>
            <a:pPr algn="r">
              <a:spcBef>
                <a:spcPct val="0"/>
              </a:spcBef>
            </a:pPr>
            <a:r>
              <a:rPr lang="en-US" sz="3000" dirty="0">
                <a:solidFill>
                  <a:srgbClr val="FFFFFF"/>
                </a:solidFill>
              </a:rPr>
              <a:t>Why our design makes a winner for the target use cases?</a:t>
            </a:r>
            <a:endParaRPr lang="en-US" dirty="0">
              <a:ea typeface="+mj-ea"/>
              <a:cs typeface="+mj-cs"/>
            </a:endParaRPr>
          </a:p>
        </p:txBody>
      </p:sp>
      <p:sp>
        <p:nvSpPr>
          <p:cNvPr id="4" name="Subtitle 3">
            <a:extLst>
              <a:ext uri="{FF2B5EF4-FFF2-40B4-BE49-F238E27FC236}">
                <a16:creationId xmlns:a16="http://schemas.microsoft.com/office/drawing/2014/main" id="{0CDEE401-9460-3C55-665C-949C9FBC4C2E}"/>
              </a:ext>
            </a:extLst>
          </p:cNvPr>
          <p:cNvSpPr>
            <a:spLocks noGrp="1"/>
          </p:cNvSpPr>
          <p:nvPr>
            <p:ph type="subTitle" idx="1"/>
          </p:nvPr>
        </p:nvSpPr>
        <p:spPr>
          <a:xfrm>
            <a:off x="3582104" y="111796"/>
            <a:ext cx="4916510" cy="5140468"/>
          </a:xfrm>
        </p:spPr>
        <p:txBody>
          <a:bodyPr spcFirstLastPara="1" vert="horz" wrap="square" lIns="91440" tIns="45720" rIns="91440" bIns="45720" rtlCol="0" anchor="ctr" anchorCtr="0">
            <a:noAutofit/>
          </a:bodyPr>
          <a:lstStyle/>
          <a:p>
            <a:pPr algn="just">
              <a:buFont typeface="Arial" panose="020B0604020202020204" pitchFamily="34" charset="0"/>
              <a:buChar char="•"/>
            </a:pPr>
            <a:endParaRPr lang="en-US" sz="1150" b="1" dirty="0">
              <a:ea typeface="Calibri"/>
              <a:cs typeface="Calibri"/>
            </a:endParaRPr>
          </a:p>
          <a:p>
            <a:pPr algn="just">
              <a:buFont typeface="Arial" panose="020B0604020202020204" pitchFamily="34" charset="0"/>
              <a:buChar char="•"/>
            </a:pPr>
            <a:r>
              <a:rPr lang="en-US" sz="1150" b="1" dirty="0">
                <a:ea typeface="+mn-lt"/>
                <a:cs typeface="+mn-lt"/>
              </a:rPr>
              <a:t>User-Centric Approach: </a:t>
            </a:r>
            <a:r>
              <a:rPr lang="en-US" sz="1150" dirty="0">
                <a:ea typeface="+mn-lt"/>
                <a:cs typeface="+mn-lt"/>
              </a:rPr>
              <a:t>The design focuses on user needs, providing an intuitive and user-friendly interface for seamless interaction. This user-centric approach ensures that individuals, regardless of technical expertise, can easily navigate and leverage the platform.</a:t>
            </a:r>
          </a:p>
          <a:p>
            <a:pPr algn="just">
              <a:buFont typeface="Arial" panose="020B0604020202020204" pitchFamily="34" charset="0"/>
              <a:buChar char="•"/>
            </a:pPr>
            <a:endParaRPr lang="en-US" sz="1150" dirty="0">
              <a:ea typeface="+mn-lt"/>
              <a:cs typeface="+mn-lt"/>
            </a:endParaRPr>
          </a:p>
          <a:p>
            <a:pPr algn="just">
              <a:buFont typeface="Arial" panose="020B0604020202020204" pitchFamily="34" charset="0"/>
              <a:buChar char="•"/>
            </a:pPr>
            <a:r>
              <a:rPr lang="en-US" sz="1150" b="1" dirty="0">
                <a:ea typeface="+mn-lt"/>
                <a:cs typeface="+mn-lt"/>
              </a:rPr>
              <a:t>Efficiency through Automation: </a:t>
            </a:r>
            <a:r>
              <a:rPr lang="en-US" sz="1150" dirty="0">
                <a:ea typeface="+mn-lt"/>
                <a:cs typeface="+mn-lt"/>
              </a:rPr>
              <a:t>The integration of the Whisper ASR model enables rapid and accurate transcription,</a:t>
            </a:r>
            <a:r>
              <a:rPr lang="en-US" sz="1150" b="1" dirty="0">
                <a:ea typeface="+mn-lt"/>
                <a:cs typeface="+mn-lt"/>
              </a:rPr>
              <a:t> </a:t>
            </a:r>
            <a:r>
              <a:rPr lang="en-US" sz="1150" dirty="0">
                <a:ea typeface="+mn-lt"/>
                <a:cs typeface="+mn-lt"/>
              </a:rPr>
              <a:t>significantly enhance efficiency. By leveraging advanced voice recognition and machine translation, the platform streamlines tasks that are traditionally time-consuming, enabling users to focus on higher-value activities.</a:t>
            </a:r>
          </a:p>
          <a:p>
            <a:pPr algn="just">
              <a:buFont typeface="Arial" panose="020B0604020202020204" pitchFamily="34" charset="0"/>
              <a:buChar char="•"/>
            </a:pPr>
            <a:endParaRPr lang="en-US" sz="1150" dirty="0">
              <a:ea typeface="+mn-lt"/>
              <a:cs typeface="+mn-lt"/>
            </a:endParaRPr>
          </a:p>
          <a:p>
            <a:pPr algn="just">
              <a:buSzPts val="1200"/>
              <a:buFont typeface="Arial" panose="020B0604020202020204" pitchFamily="34" charset="0"/>
              <a:buChar char="•"/>
            </a:pPr>
            <a:r>
              <a:rPr lang="en-US" sz="1150" b="1" dirty="0">
                <a:ea typeface="+mn-lt"/>
                <a:cs typeface="+mn-lt"/>
              </a:rPr>
              <a:t>Multilingual Accessibility: </a:t>
            </a:r>
            <a:r>
              <a:rPr lang="en-US" sz="1150" dirty="0">
                <a:ea typeface="+mn-lt"/>
                <a:cs typeface="+mn-lt"/>
              </a:rPr>
              <a:t>The integration of machine translation APIs addresses the global nature of communication. Users can effortlessly translate content into multiple languages, breaking down language barriers and catering to a diverse audience. This feature is particularly beneficial for researchers, journalists, and businesses with international reach.</a:t>
            </a:r>
          </a:p>
          <a:p>
            <a:pPr algn="just">
              <a:buSzPts val="1200"/>
              <a:buChar char="•"/>
            </a:pPr>
            <a:endParaRPr lang="en-US" sz="1150" dirty="0">
              <a:ea typeface="+mn-lt"/>
              <a:cs typeface="+mn-lt"/>
            </a:endParaRPr>
          </a:p>
          <a:p>
            <a:pPr algn="just">
              <a:buSzPts val="1200"/>
              <a:buChar char="•"/>
            </a:pPr>
            <a:r>
              <a:rPr lang="en-US" sz="1150" b="1" dirty="0">
                <a:ea typeface="+mn-lt"/>
                <a:cs typeface="+mn-lt"/>
              </a:rPr>
              <a:t>Minimized Errors and Accountability:</a:t>
            </a:r>
            <a:r>
              <a:rPr lang="en-US" sz="1150" dirty="0">
                <a:ea typeface="+mn-lt"/>
                <a:cs typeface="+mn-lt"/>
              </a:rPr>
              <a:t> By automating the transcription process, </a:t>
            </a:r>
            <a:r>
              <a:rPr lang="en-US" sz="1150" dirty="0" err="1">
                <a:ea typeface="+mn-lt"/>
                <a:cs typeface="+mn-lt"/>
              </a:rPr>
              <a:t>TransLangg</a:t>
            </a:r>
            <a:r>
              <a:rPr lang="en-US" sz="1150" dirty="0">
                <a:ea typeface="+mn-lt"/>
                <a:cs typeface="+mn-lt"/>
              </a:rPr>
              <a:t> reduces the risk of transcription errors common in manual processes. The error handling and logging features ensure that users can identify and rectify any issues that may arise during transcription, maintaining a high level of accuracy and accountability</a:t>
            </a:r>
            <a:br>
              <a:rPr lang="en-US" sz="1150" dirty="0">
                <a:ea typeface="+mn-lt"/>
                <a:cs typeface="+mn-lt"/>
              </a:rPr>
            </a:br>
            <a:endParaRPr lang="en-US" sz="1150" dirty="0">
              <a:ea typeface="+mn-lt"/>
              <a:cs typeface="+mn-lt"/>
            </a:endParaRPr>
          </a:p>
          <a:p>
            <a:pPr algn="just">
              <a:buFont typeface="Arial" panose="020B0604020202020204" pitchFamily="34" charset="0"/>
              <a:buChar char="•"/>
            </a:pPr>
            <a:r>
              <a:rPr lang="en-US" sz="1150" b="1" dirty="0">
                <a:ea typeface="+mn-lt"/>
                <a:cs typeface="+mn-lt"/>
              </a:rPr>
              <a:t>Post-Launch Evaluation: </a:t>
            </a:r>
            <a:r>
              <a:rPr lang="en-US" sz="1150" dirty="0">
                <a:ea typeface="+mn-lt"/>
                <a:cs typeface="+mn-lt"/>
              </a:rPr>
              <a:t>The commitment to post-launch evaluation, including user adoption analysis, feedback assessment, and identification of areas for improvement, ensures the platform remains responsive to user needs and market dynamics.</a:t>
            </a:r>
            <a:br>
              <a:rPr lang="en-US" sz="1150" dirty="0"/>
            </a:br>
            <a:endParaRPr lang="en-US" sz="1150">
              <a:ea typeface="Calibri"/>
              <a:cs typeface="Calibri"/>
            </a:endParaRPr>
          </a:p>
        </p:txBody>
      </p:sp>
    </p:spTree>
    <p:extLst>
      <p:ext uri="{BB962C8B-B14F-4D97-AF65-F5344CB8AC3E}">
        <p14:creationId xmlns:p14="http://schemas.microsoft.com/office/powerpoint/2010/main" val="117000984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24</Slides>
  <Notes>6</Notes>
  <HiddenSlides>0</HiddenSlide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TransLangg: Your Global Transcription  and Translation Solution</vt:lpstr>
      <vt:lpstr>TransLangg: Your Global Transcription  and Translation Solution</vt:lpstr>
      <vt:lpstr>Target Market</vt:lpstr>
      <vt:lpstr>PowerPoint Presentation</vt:lpstr>
      <vt:lpstr>Value Propositions</vt:lpstr>
      <vt:lpstr>The Pain being addressed</vt:lpstr>
      <vt:lpstr>Our Solution</vt:lpstr>
      <vt:lpstr>Key Winning Features</vt:lpstr>
      <vt:lpstr>Why our design makes a winner for the target use cases?</vt:lpstr>
      <vt:lpstr>Capabilities</vt:lpstr>
      <vt:lpstr>Justifications</vt:lpstr>
      <vt:lpstr>Current Status of  the Initial Prototype</vt:lpstr>
      <vt:lpstr>PowerPoint Presentation</vt:lpstr>
      <vt:lpstr>Market Potential</vt:lpstr>
      <vt:lpstr>Our Business Model</vt:lpstr>
      <vt:lpstr>Team Members and Contributions </vt:lpstr>
      <vt:lpstr>Team Members and Contributions </vt:lpstr>
      <vt:lpstr>Conclusion</vt:lpstr>
      <vt:lpstr>Implementation Phase Planning</vt:lpstr>
      <vt:lpstr>Implementation Phase Planning</vt:lpstr>
      <vt:lpstr>Technical Validation</vt:lpstr>
      <vt:lpstr>Market Entry</vt:lpstr>
      <vt:lpstr>Scaling Up</vt:lpstr>
      <vt:lpstr>Thank you for your time and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TransLangg: Your Global Transcription  and Translation Solution</dc:title>
  <cp:revision>629</cp:revision>
  <dcterms:modified xsi:type="dcterms:W3CDTF">2023-10-26T20:28:25Z</dcterms:modified>
</cp:coreProperties>
</file>